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3" r:id="rId1"/>
  </p:sldMasterIdLst>
  <p:notesMasterIdLst>
    <p:notesMasterId r:id="rId5"/>
  </p:notesMasterIdLst>
  <p:sldIdLst>
    <p:sldId id="256" r:id="rId2"/>
    <p:sldId id="257" r:id="rId3"/>
    <p:sldId id="258" r:id="rId4"/>
  </p:sldIdLst>
  <p:sldSz cx="10693400" cy="7562850"/>
  <p:notesSz cx="9866313" cy="673576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c." initials="HI" lastIdx="1" clrIdx="0">
    <p:extLst>
      <p:ext uri="{19B8F6BF-5375-455C-9EA6-DF929625EA0E}">
        <p15:presenceInfo xmlns:p15="http://schemas.microsoft.com/office/powerpoint/2012/main" userId="HP Inc."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564" y="78"/>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commentAuthors" Target="commentAuthors.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148013" y="504825"/>
            <a:ext cx="3571875" cy="2525713"/>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986617" y="3199484"/>
            <a:ext cx="7893032" cy="3031087"/>
          </a:xfrm>
          <a:prstGeom prst="rect">
            <a:avLst/>
          </a:prstGeom>
          <a:noFill/>
          <a:ln>
            <a:noFill/>
          </a:ln>
        </p:spPr>
        <p:txBody>
          <a:bodyPr spcFirstLastPara="1" wrap="square" lIns="83133" tIns="83133" rIns="83133" bIns="83133" anchor="t" anchorCtr="0"/>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
        <p:cNvGrpSpPr/>
        <p:nvPr/>
      </p:nvGrpSpPr>
      <p:grpSpPr>
        <a:xfrm>
          <a:off x="0" y="0"/>
          <a:ext cx="0" cy="0"/>
          <a:chOff x="0" y="0"/>
          <a:chExt cx="0" cy="0"/>
        </a:xfrm>
      </p:grpSpPr>
      <p:sp>
        <p:nvSpPr>
          <p:cNvPr id="41" name="Google Shape;41;p1:notes"/>
          <p:cNvSpPr txBox="1">
            <a:spLocks noGrp="1"/>
          </p:cNvSpPr>
          <p:nvPr>
            <p:ph type="body" idx="1"/>
          </p:nvPr>
        </p:nvSpPr>
        <p:spPr>
          <a:xfrm>
            <a:off x="986617" y="3199484"/>
            <a:ext cx="7893032" cy="3031087"/>
          </a:xfrm>
          <a:prstGeom prst="rect">
            <a:avLst/>
          </a:prstGeom>
          <a:noFill/>
          <a:ln>
            <a:noFill/>
          </a:ln>
        </p:spPr>
        <p:txBody>
          <a:bodyPr spcFirstLastPara="1" wrap="square" lIns="83133" tIns="83133" rIns="83133" bIns="83133" anchor="t" anchorCtr="0">
            <a:noAutofit/>
          </a:bodyPr>
          <a:lstStyle/>
          <a:p>
            <a:pPr marL="0" indent="0">
              <a:buNone/>
            </a:pPr>
            <a:endParaRPr dirty="0"/>
          </a:p>
        </p:txBody>
      </p:sp>
      <p:sp>
        <p:nvSpPr>
          <p:cNvPr id="42" name="Google Shape;42;p1:notes"/>
          <p:cNvSpPr>
            <a:spLocks noGrp="1" noRot="1" noChangeAspect="1"/>
          </p:cNvSpPr>
          <p:nvPr>
            <p:ph type="sldImg" idx="2"/>
          </p:nvPr>
        </p:nvSpPr>
        <p:spPr>
          <a:xfrm>
            <a:off x="3148013" y="504825"/>
            <a:ext cx="3571875" cy="25273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p2:notes"/>
          <p:cNvSpPr txBox="1">
            <a:spLocks noGrp="1"/>
          </p:cNvSpPr>
          <p:nvPr>
            <p:ph type="body" idx="1"/>
          </p:nvPr>
        </p:nvSpPr>
        <p:spPr>
          <a:xfrm>
            <a:off x="986617" y="3199484"/>
            <a:ext cx="7893032" cy="3031087"/>
          </a:xfrm>
          <a:prstGeom prst="rect">
            <a:avLst/>
          </a:prstGeom>
          <a:noFill/>
          <a:ln>
            <a:noFill/>
          </a:ln>
        </p:spPr>
        <p:txBody>
          <a:bodyPr spcFirstLastPara="1" wrap="square" lIns="83133" tIns="83133" rIns="83133" bIns="83133" anchor="t" anchorCtr="0">
            <a:noAutofit/>
          </a:bodyPr>
          <a:lstStyle/>
          <a:p>
            <a:pPr marL="0" indent="0">
              <a:buNone/>
            </a:pPr>
            <a:endParaRPr/>
          </a:p>
        </p:txBody>
      </p:sp>
      <p:sp>
        <p:nvSpPr>
          <p:cNvPr id="57" name="Google Shape;57;p2:notes"/>
          <p:cNvSpPr>
            <a:spLocks noGrp="1" noRot="1" noChangeAspect="1"/>
          </p:cNvSpPr>
          <p:nvPr>
            <p:ph type="sldImg" idx="2"/>
          </p:nvPr>
        </p:nvSpPr>
        <p:spPr>
          <a:xfrm>
            <a:off x="3148013" y="504825"/>
            <a:ext cx="3571875" cy="25273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p3:notes"/>
          <p:cNvSpPr txBox="1">
            <a:spLocks noGrp="1"/>
          </p:cNvSpPr>
          <p:nvPr>
            <p:ph type="body" idx="1"/>
          </p:nvPr>
        </p:nvSpPr>
        <p:spPr>
          <a:xfrm>
            <a:off x="986617" y="3199484"/>
            <a:ext cx="7893032" cy="3031087"/>
          </a:xfrm>
          <a:prstGeom prst="rect">
            <a:avLst/>
          </a:prstGeom>
          <a:noFill/>
          <a:ln>
            <a:noFill/>
          </a:ln>
        </p:spPr>
        <p:txBody>
          <a:bodyPr spcFirstLastPara="1" wrap="square" lIns="83133" tIns="83133" rIns="83133" bIns="83133" anchor="t" anchorCtr="0">
            <a:noAutofit/>
          </a:bodyPr>
          <a:lstStyle/>
          <a:p>
            <a:pPr marL="0" indent="0">
              <a:buNone/>
            </a:pPr>
            <a:endParaRPr dirty="0"/>
          </a:p>
        </p:txBody>
      </p:sp>
      <p:sp>
        <p:nvSpPr>
          <p:cNvPr id="71" name="Google Shape;71;p3:notes"/>
          <p:cNvSpPr>
            <a:spLocks noGrp="1" noRot="1" noChangeAspect="1"/>
          </p:cNvSpPr>
          <p:nvPr>
            <p:ph type="sldImg" idx="2"/>
          </p:nvPr>
        </p:nvSpPr>
        <p:spPr>
          <a:xfrm>
            <a:off x="3148013" y="504825"/>
            <a:ext cx="3571875" cy="25273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2"/>
        <p:cNvGrpSpPr/>
        <p:nvPr/>
      </p:nvGrpSpPr>
      <p:grpSpPr>
        <a:xfrm>
          <a:off x="0" y="0"/>
          <a:ext cx="0" cy="0"/>
          <a:chOff x="0" y="0"/>
          <a:chExt cx="0" cy="0"/>
        </a:xfrm>
      </p:grpSpPr>
      <p:sp>
        <p:nvSpPr>
          <p:cNvPr id="13" name="Google Shape;13;p2"/>
          <p:cNvSpPr txBox="1">
            <a:spLocks noGrp="1"/>
          </p:cNvSpPr>
          <p:nvPr>
            <p:ph type="title"/>
          </p:nvPr>
        </p:nvSpPr>
        <p:spPr>
          <a:xfrm>
            <a:off x="3221202" y="55574"/>
            <a:ext cx="4250995" cy="299720"/>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SzPts val="1400"/>
              <a:buNone/>
              <a:defRPr sz="18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 name="Google Shape;14;p2"/>
          <p:cNvSpPr txBox="1">
            <a:spLocks noGrp="1"/>
          </p:cNvSpPr>
          <p:nvPr>
            <p:ph type="body" idx="1"/>
          </p:nvPr>
        </p:nvSpPr>
        <p:spPr>
          <a:xfrm>
            <a:off x="370075" y="2682880"/>
            <a:ext cx="9953249" cy="3865879"/>
          </a:xfrm>
          <a:prstGeom prst="rect">
            <a:avLst/>
          </a:prstGeom>
          <a:noFill/>
          <a:ln>
            <a:noFill/>
          </a:ln>
        </p:spPr>
        <p:txBody>
          <a:bodyPr spcFirstLastPara="1" wrap="square" lIns="0" tIns="0" rIns="0" bIns="0" anchor="t" anchorCtr="0"/>
          <a:lstStyle>
            <a:lvl1pPr marL="457200" lvl="0" indent="-228600" algn="l">
              <a:lnSpc>
                <a:spcPct val="100000"/>
              </a:lnSpc>
              <a:spcBef>
                <a:spcPts val="0"/>
              </a:spcBef>
              <a:spcAft>
                <a:spcPts val="0"/>
              </a:spcAft>
              <a:buSzPts val="1400"/>
              <a:buNone/>
              <a:defRPr sz="1800" b="0" i="0">
                <a:solidFill>
                  <a:srgbClr val="231F20"/>
                </a:solidFill>
                <a:latin typeface="Calibri"/>
                <a:ea typeface="Calibri"/>
                <a:cs typeface="Calibri"/>
                <a:sym typeface="Calibri"/>
              </a:defRPr>
            </a:lvl1pPr>
            <a:lvl2pPr marL="914400" lvl="1" indent="-228600" algn="l">
              <a:lnSpc>
                <a:spcPct val="100000"/>
              </a:lnSpc>
              <a:spcBef>
                <a:spcPts val="0"/>
              </a:spcBef>
              <a:spcAft>
                <a:spcPts val="0"/>
              </a:spcAft>
              <a:buSzPts val="1400"/>
              <a:buNone/>
              <a:defRPr/>
            </a:lvl2pPr>
            <a:lvl3pPr marL="1371600" lvl="2" indent="-228600" algn="l">
              <a:lnSpc>
                <a:spcPct val="100000"/>
              </a:lnSpc>
              <a:spcBef>
                <a:spcPts val="0"/>
              </a:spcBef>
              <a:spcAft>
                <a:spcPts val="0"/>
              </a:spcAft>
              <a:buSzPts val="1400"/>
              <a:buNone/>
              <a:defRPr/>
            </a:lvl3pPr>
            <a:lvl4pPr marL="1828800" lvl="3" indent="-228600" algn="l">
              <a:lnSpc>
                <a:spcPct val="100000"/>
              </a:lnSpc>
              <a:spcBef>
                <a:spcPts val="0"/>
              </a:spcBef>
              <a:spcAft>
                <a:spcPts val="0"/>
              </a:spcAft>
              <a:buSzPts val="1400"/>
              <a:buNone/>
              <a:defRPr/>
            </a:lvl4pPr>
            <a:lvl5pPr marL="2286000" lvl="4" indent="-228600" algn="l">
              <a:lnSpc>
                <a:spcPct val="100000"/>
              </a:lnSpc>
              <a:spcBef>
                <a:spcPts val="0"/>
              </a:spcBef>
              <a:spcAft>
                <a:spcPts val="0"/>
              </a:spcAft>
              <a:buSzPts val="1400"/>
              <a:buNone/>
              <a:defRPr/>
            </a:lvl5pPr>
            <a:lvl6pPr marL="2743200" lvl="5" indent="-228600" algn="l">
              <a:lnSpc>
                <a:spcPct val="100000"/>
              </a:lnSpc>
              <a:spcBef>
                <a:spcPts val="0"/>
              </a:spcBef>
              <a:spcAft>
                <a:spcPts val="0"/>
              </a:spcAft>
              <a:buSzPts val="1400"/>
              <a:buNone/>
              <a:defRPr/>
            </a:lvl6pPr>
            <a:lvl7pPr marL="3200400" lvl="6" indent="-228600" algn="l">
              <a:lnSpc>
                <a:spcPct val="100000"/>
              </a:lnSpc>
              <a:spcBef>
                <a:spcPts val="0"/>
              </a:spcBef>
              <a:spcAft>
                <a:spcPts val="0"/>
              </a:spcAft>
              <a:buSzPts val="1400"/>
              <a:buNone/>
              <a:defRPr/>
            </a:lvl7pPr>
            <a:lvl8pPr marL="3657600" lvl="7" indent="-228600" algn="l">
              <a:lnSpc>
                <a:spcPct val="100000"/>
              </a:lnSpc>
              <a:spcBef>
                <a:spcPts val="0"/>
              </a:spcBef>
              <a:spcAft>
                <a:spcPts val="0"/>
              </a:spcAft>
              <a:buSzPts val="1400"/>
              <a:buNone/>
              <a:defRPr/>
            </a:lvl8pPr>
            <a:lvl9pPr marL="4114800" lvl="8" indent="-228600" algn="l">
              <a:lnSpc>
                <a:spcPct val="100000"/>
              </a:lnSpc>
              <a:spcBef>
                <a:spcPts val="0"/>
              </a:spcBef>
              <a:spcAft>
                <a:spcPts val="0"/>
              </a:spcAft>
              <a:buSzPts val="1400"/>
              <a:buNone/>
              <a:defRPr/>
            </a:lvl9pPr>
          </a:lstStyle>
          <a:p>
            <a:endParaRPr/>
          </a:p>
        </p:txBody>
      </p:sp>
      <p:sp>
        <p:nvSpPr>
          <p:cNvPr id="15" name="Google Shape;15;p2"/>
          <p:cNvSpPr txBox="1">
            <a:spLocks noGrp="1"/>
          </p:cNvSpPr>
          <p:nvPr>
            <p:ph type="ftr" idx="11"/>
          </p:nvPr>
        </p:nvSpPr>
        <p:spPr>
          <a:xfrm>
            <a:off x="3635756" y="7033450"/>
            <a:ext cx="3421888" cy="378142"/>
          </a:xfrm>
          <a:prstGeom prst="rect">
            <a:avLst/>
          </a:prstGeom>
          <a:noFill/>
          <a:ln>
            <a:noFill/>
          </a:ln>
        </p:spPr>
        <p:txBody>
          <a:bodyPr spcFirstLastPara="1" wrap="square" lIns="0" tIns="0" rIns="0" bIns="0" anchor="t" anchorCtr="0"/>
          <a:lstStyle>
            <a:lvl1pPr lvl="0" algn="ctr">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2"/>
          <p:cNvSpPr txBox="1">
            <a:spLocks noGrp="1"/>
          </p:cNvSpPr>
          <p:nvPr>
            <p:ph type="dt" idx="10"/>
          </p:nvPr>
        </p:nvSpPr>
        <p:spPr>
          <a:xfrm>
            <a:off x="534670" y="7033450"/>
            <a:ext cx="2459482" cy="378142"/>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2"/>
          <p:cNvSpPr txBox="1">
            <a:spLocks noGrp="1"/>
          </p:cNvSpPr>
          <p:nvPr>
            <p:ph type="sldNum" idx="12"/>
          </p:nvPr>
        </p:nvSpPr>
        <p:spPr>
          <a:xfrm>
            <a:off x="7699248" y="7033450"/>
            <a:ext cx="2459482" cy="378142"/>
          </a:xfrm>
          <a:prstGeom prst="rect">
            <a:avLst/>
          </a:prstGeom>
          <a:noFill/>
          <a:ln>
            <a:noFill/>
          </a:ln>
        </p:spPr>
        <p:txBody>
          <a:bodyPr spcFirstLastPara="1" wrap="square" lIns="0" tIns="0" rIns="0" bIns="0" anchor="t" anchorCtr="0">
            <a:no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18"/>
        <p:cNvGrpSpPr/>
        <p:nvPr/>
      </p:nvGrpSpPr>
      <p:grpSpPr>
        <a:xfrm>
          <a:off x="0" y="0"/>
          <a:ext cx="0" cy="0"/>
          <a:chOff x="0" y="0"/>
          <a:chExt cx="0" cy="0"/>
        </a:xfrm>
      </p:grpSpPr>
      <p:sp>
        <p:nvSpPr>
          <p:cNvPr id="19" name="Google Shape;19;p3"/>
          <p:cNvSpPr txBox="1">
            <a:spLocks noGrp="1"/>
          </p:cNvSpPr>
          <p:nvPr>
            <p:ph type="ctrTitle"/>
          </p:nvPr>
        </p:nvSpPr>
        <p:spPr>
          <a:xfrm>
            <a:off x="802005" y="2344483"/>
            <a:ext cx="9089390" cy="1588198"/>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3"/>
          <p:cNvSpPr txBox="1">
            <a:spLocks noGrp="1"/>
          </p:cNvSpPr>
          <p:nvPr>
            <p:ph type="subTitle" idx="1"/>
          </p:nvPr>
        </p:nvSpPr>
        <p:spPr>
          <a:xfrm>
            <a:off x="1604010" y="4235196"/>
            <a:ext cx="7485380" cy="1890712"/>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3"/>
          <p:cNvSpPr txBox="1">
            <a:spLocks noGrp="1"/>
          </p:cNvSpPr>
          <p:nvPr>
            <p:ph type="ftr" idx="11"/>
          </p:nvPr>
        </p:nvSpPr>
        <p:spPr>
          <a:xfrm>
            <a:off x="3635756" y="7033450"/>
            <a:ext cx="3421888" cy="378142"/>
          </a:xfrm>
          <a:prstGeom prst="rect">
            <a:avLst/>
          </a:prstGeom>
          <a:noFill/>
          <a:ln>
            <a:noFill/>
          </a:ln>
        </p:spPr>
        <p:txBody>
          <a:bodyPr spcFirstLastPara="1" wrap="square" lIns="0" tIns="0" rIns="0" bIns="0" anchor="t" anchorCtr="0"/>
          <a:lstStyle>
            <a:lvl1pPr lvl="0" algn="ctr">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 name="Google Shape;22;p3"/>
          <p:cNvSpPr txBox="1">
            <a:spLocks noGrp="1"/>
          </p:cNvSpPr>
          <p:nvPr>
            <p:ph type="dt" idx="10"/>
          </p:nvPr>
        </p:nvSpPr>
        <p:spPr>
          <a:xfrm>
            <a:off x="534670" y="7033450"/>
            <a:ext cx="2459482" cy="378142"/>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3"/>
          <p:cNvSpPr txBox="1">
            <a:spLocks noGrp="1"/>
          </p:cNvSpPr>
          <p:nvPr>
            <p:ph type="sldNum" idx="12"/>
          </p:nvPr>
        </p:nvSpPr>
        <p:spPr>
          <a:xfrm>
            <a:off x="7699248" y="7033450"/>
            <a:ext cx="2459482" cy="378142"/>
          </a:xfrm>
          <a:prstGeom prst="rect">
            <a:avLst/>
          </a:prstGeom>
          <a:noFill/>
          <a:ln>
            <a:noFill/>
          </a:ln>
        </p:spPr>
        <p:txBody>
          <a:bodyPr spcFirstLastPara="1" wrap="square" lIns="0" tIns="0" rIns="0" bIns="0" anchor="t" anchorCtr="0">
            <a:no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p:cSld name="Two Content">
    <p:spTree>
      <p:nvGrpSpPr>
        <p:cNvPr id="1" name="Shape 24"/>
        <p:cNvGrpSpPr/>
        <p:nvPr/>
      </p:nvGrpSpPr>
      <p:grpSpPr>
        <a:xfrm>
          <a:off x="0" y="0"/>
          <a:ext cx="0" cy="0"/>
          <a:chOff x="0" y="0"/>
          <a:chExt cx="0" cy="0"/>
        </a:xfrm>
      </p:grpSpPr>
      <p:sp>
        <p:nvSpPr>
          <p:cNvPr id="25" name="Google Shape;25;p4"/>
          <p:cNvSpPr txBox="1">
            <a:spLocks noGrp="1"/>
          </p:cNvSpPr>
          <p:nvPr>
            <p:ph type="title"/>
          </p:nvPr>
        </p:nvSpPr>
        <p:spPr>
          <a:xfrm>
            <a:off x="3221202" y="55574"/>
            <a:ext cx="4250995" cy="299720"/>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SzPts val="1400"/>
              <a:buNone/>
              <a:defRPr sz="18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4"/>
          <p:cNvSpPr txBox="1">
            <a:spLocks noGrp="1"/>
          </p:cNvSpPr>
          <p:nvPr>
            <p:ph type="body" idx="1"/>
          </p:nvPr>
        </p:nvSpPr>
        <p:spPr>
          <a:xfrm>
            <a:off x="534670" y="1739455"/>
            <a:ext cx="4651629" cy="4991481"/>
          </a:xfrm>
          <a:prstGeom prst="rect">
            <a:avLst/>
          </a:prstGeom>
          <a:noFill/>
          <a:ln>
            <a:noFill/>
          </a:ln>
        </p:spPr>
        <p:txBody>
          <a:bodyPr spcFirstLastPara="1" wrap="square" lIns="0" tIns="0" rIns="0" bIns="0" anchor="t" anchorCtr="0"/>
          <a:lstStyle>
            <a:lvl1pPr marL="457200" lvl="0" indent="-228600" algn="l">
              <a:lnSpc>
                <a:spcPct val="100000"/>
              </a:lnSpc>
              <a:spcBef>
                <a:spcPts val="0"/>
              </a:spcBef>
              <a:spcAft>
                <a:spcPts val="0"/>
              </a:spcAft>
              <a:buSzPts val="1400"/>
              <a:buNone/>
              <a:defRPr/>
            </a:lvl1pPr>
            <a:lvl2pPr marL="914400" lvl="1" indent="-228600" algn="l">
              <a:lnSpc>
                <a:spcPct val="100000"/>
              </a:lnSpc>
              <a:spcBef>
                <a:spcPts val="0"/>
              </a:spcBef>
              <a:spcAft>
                <a:spcPts val="0"/>
              </a:spcAft>
              <a:buSzPts val="1400"/>
              <a:buNone/>
              <a:defRPr/>
            </a:lvl2pPr>
            <a:lvl3pPr marL="1371600" lvl="2" indent="-228600" algn="l">
              <a:lnSpc>
                <a:spcPct val="100000"/>
              </a:lnSpc>
              <a:spcBef>
                <a:spcPts val="0"/>
              </a:spcBef>
              <a:spcAft>
                <a:spcPts val="0"/>
              </a:spcAft>
              <a:buSzPts val="1400"/>
              <a:buNone/>
              <a:defRPr/>
            </a:lvl3pPr>
            <a:lvl4pPr marL="1828800" lvl="3" indent="-228600" algn="l">
              <a:lnSpc>
                <a:spcPct val="100000"/>
              </a:lnSpc>
              <a:spcBef>
                <a:spcPts val="0"/>
              </a:spcBef>
              <a:spcAft>
                <a:spcPts val="0"/>
              </a:spcAft>
              <a:buSzPts val="1400"/>
              <a:buNone/>
              <a:defRPr/>
            </a:lvl4pPr>
            <a:lvl5pPr marL="2286000" lvl="4" indent="-228600" algn="l">
              <a:lnSpc>
                <a:spcPct val="100000"/>
              </a:lnSpc>
              <a:spcBef>
                <a:spcPts val="0"/>
              </a:spcBef>
              <a:spcAft>
                <a:spcPts val="0"/>
              </a:spcAft>
              <a:buSzPts val="1400"/>
              <a:buNone/>
              <a:defRPr/>
            </a:lvl5pPr>
            <a:lvl6pPr marL="2743200" lvl="5" indent="-228600" algn="l">
              <a:lnSpc>
                <a:spcPct val="100000"/>
              </a:lnSpc>
              <a:spcBef>
                <a:spcPts val="0"/>
              </a:spcBef>
              <a:spcAft>
                <a:spcPts val="0"/>
              </a:spcAft>
              <a:buSzPts val="1400"/>
              <a:buNone/>
              <a:defRPr/>
            </a:lvl6pPr>
            <a:lvl7pPr marL="3200400" lvl="6" indent="-228600" algn="l">
              <a:lnSpc>
                <a:spcPct val="100000"/>
              </a:lnSpc>
              <a:spcBef>
                <a:spcPts val="0"/>
              </a:spcBef>
              <a:spcAft>
                <a:spcPts val="0"/>
              </a:spcAft>
              <a:buSzPts val="1400"/>
              <a:buNone/>
              <a:defRPr/>
            </a:lvl7pPr>
            <a:lvl8pPr marL="3657600" lvl="7" indent="-228600" algn="l">
              <a:lnSpc>
                <a:spcPct val="100000"/>
              </a:lnSpc>
              <a:spcBef>
                <a:spcPts val="0"/>
              </a:spcBef>
              <a:spcAft>
                <a:spcPts val="0"/>
              </a:spcAft>
              <a:buSzPts val="1400"/>
              <a:buNone/>
              <a:defRPr/>
            </a:lvl8pPr>
            <a:lvl9pPr marL="4114800" lvl="8" indent="-228600" algn="l">
              <a:lnSpc>
                <a:spcPct val="100000"/>
              </a:lnSpc>
              <a:spcBef>
                <a:spcPts val="0"/>
              </a:spcBef>
              <a:spcAft>
                <a:spcPts val="0"/>
              </a:spcAft>
              <a:buSzPts val="1400"/>
              <a:buNone/>
              <a:defRPr/>
            </a:lvl9pPr>
          </a:lstStyle>
          <a:p>
            <a:endParaRPr/>
          </a:p>
        </p:txBody>
      </p:sp>
      <p:sp>
        <p:nvSpPr>
          <p:cNvPr id="27" name="Google Shape;27;p4"/>
          <p:cNvSpPr txBox="1">
            <a:spLocks noGrp="1"/>
          </p:cNvSpPr>
          <p:nvPr>
            <p:ph type="body" idx="2"/>
          </p:nvPr>
        </p:nvSpPr>
        <p:spPr>
          <a:xfrm>
            <a:off x="5507101" y="1739455"/>
            <a:ext cx="4651629" cy="4991481"/>
          </a:xfrm>
          <a:prstGeom prst="rect">
            <a:avLst/>
          </a:prstGeom>
          <a:noFill/>
          <a:ln>
            <a:noFill/>
          </a:ln>
        </p:spPr>
        <p:txBody>
          <a:bodyPr spcFirstLastPara="1" wrap="square" lIns="0" tIns="0" rIns="0" bIns="0" anchor="t" anchorCtr="0"/>
          <a:lstStyle>
            <a:lvl1pPr marL="457200" lvl="0" indent="-228600" algn="l">
              <a:lnSpc>
                <a:spcPct val="100000"/>
              </a:lnSpc>
              <a:spcBef>
                <a:spcPts val="0"/>
              </a:spcBef>
              <a:spcAft>
                <a:spcPts val="0"/>
              </a:spcAft>
              <a:buSzPts val="1400"/>
              <a:buNone/>
              <a:defRPr/>
            </a:lvl1pPr>
            <a:lvl2pPr marL="914400" lvl="1" indent="-228600" algn="l">
              <a:lnSpc>
                <a:spcPct val="100000"/>
              </a:lnSpc>
              <a:spcBef>
                <a:spcPts val="0"/>
              </a:spcBef>
              <a:spcAft>
                <a:spcPts val="0"/>
              </a:spcAft>
              <a:buSzPts val="1400"/>
              <a:buNone/>
              <a:defRPr/>
            </a:lvl2pPr>
            <a:lvl3pPr marL="1371600" lvl="2" indent="-228600" algn="l">
              <a:lnSpc>
                <a:spcPct val="100000"/>
              </a:lnSpc>
              <a:spcBef>
                <a:spcPts val="0"/>
              </a:spcBef>
              <a:spcAft>
                <a:spcPts val="0"/>
              </a:spcAft>
              <a:buSzPts val="1400"/>
              <a:buNone/>
              <a:defRPr/>
            </a:lvl3pPr>
            <a:lvl4pPr marL="1828800" lvl="3" indent="-228600" algn="l">
              <a:lnSpc>
                <a:spcPct val="100000"/>
              </a:lnSpc>
              <a:spcBef>
                <a:spcPts val="0"/>
              </a:spcBef>
              <a:spcAft>
                <a:spcPts val="0"/>
              </a:spcAft>
              <a:buSzPts val="1400"/>
              <a:buNone/>
              <a:defRPr/>
            </a:lvl4pPr>
            <a:lvl5pPr marL="2286000" lvl="4" indent="-228600" algn="l">
              <a:lnSpc>
                <a:spcPct val="100000"/>
              </a:lnSpc>
              <a:spcBef>
                <a:spcPts val="0"/>
              </a:spcBef>
              <a:spcAft>
                <a:spcPts val="0"/>
              </a:spcAft>
              <a:buSzPts val="1400"/>
              <a:buNone/>
              <a:defRPr/>
            </a:lvl5pPr>
            <a:lvl6pPr marL="2743200" lvl="5" indent="-228600" algn="l">
              <a:lnSpc>
                <a:spcPct val="100000"/>
              </a:lnSpc>
              <a:spcBef>
                <a:spcPts val="0"/>
              </a:spcBef>
              <a:spcAft>
                <a:spcPts val="0"/>
              </a:spcAft>
              <a:buSzPts val="1400"/>
              <a:buNone/>
              <a:defRPr/>
            </a:lvl6pPr>
            <a:lvl7pPr marL="3200400" lvl="6" indent="-228600" algn="l">
              <a:lnSpc>
                <a:spcPct val="100000"/>
              </a:lnSpc>
              <a:spcBef>
                <a:spcPts val="0"/>
              </a:spcBef>
              <a:spcAft>
                <a:spcPts val="0"/>
              </a:spcAft>
              <a:buSzPts val="1400"/>
              <a:buNone/>
              <a:defRPr/>
            </a:lvl7pPr>
            <a:lvl8pPr marL="3657600" lvl="7" indent="-228600" algn="l">
              <a:lnSpc>
                <a:spcPct val="100000"/>
              </a:lnSpc>
              <a:spcBef>
                <a:spcPts val="0"/>
              </a:spcBef>
              <a:spcAft>
                <a:spcPts val="0"/>
              </a:spcAft>
              <a:buSzPts val="1400"/>
              <a:buNone/>
              <a:defRPr/>
            </a:lvl8pPr>
            <a:lvl9pPr marL="4114800" lvl="8" indent="-228600" algn="l">
              <a:lnSpc>
                <a:spcPct val="100000"/>
              </a:lnSpc>
              <a:spcBef>
                <a:spcPts val="0"/>
              </a:spcBef>
              <a:spcAft>
                <a:spcPts val="0"/>
              </a:spcAft>
              <a:buSzPts val="1400"/>
              <a:buNone/>
              <a:defRPr/>
            </a:lvl9pPr>
          </a:lstStyle>
          <a:p>
            <a:endParaRPr/>
          </a:p>
        </p:txBody>
      </p:sp>
      <p:sp>
        <p:nvSpPr>
          <p:cNvPr id="28" name="Google Shape;28;p4"/>
          <p:cNvSpPr txBox="1">
            <a:spLocks noGrp="1"/>
          </p:cNvSpPr>
          <p:nvPr>
            <p:ph type="ftr" idx="11"/>
          </p:nvPr>
        </p:nvSpPr>
        <p:spPr>
          <a:xfrm>
            <a:off x="3635756" y="7033450"/>
            <a:ext cx="3421888" cy="378142"/>
          </a:xfrm>
          <a:prstGeom prst="rect">
            <a:avLst/>
          </a:prstGeom>
          <a:noFill/>
          <a:ln>
            <a:noFill/>
          </a:ln>
        </p:spPr>
        <p:txBody>
          <a:bodyPr spcFirstLastPara="1" wrap="square" lIns="0" tIns="0" rIns="0" bIns="0" anchor="t" anchorCtr="0"/>
          <a:lstStyle>
            <a:lvl1pPr lvl="0" algn="ctr">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4"/>
          <p:cNvSpPr txBox="1">
            <a:spLocks noGrp="1"/>
          </p:cNvSpPr>
          <p:nvPr>
            <p:ph type="dt" idx="10"/>
          </p:nvPr>
        </p:nvSpPr>
        <p:spPr>
          <a:xfrm>
            <a:off x="534670" y="7033450"/>
            <a:ext cx="2459482" cy="378142"/>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4"/>
          <p:cNvSpPr txBox="1">
            <a:spLocks noGrp="1"/>
          </p:cNvSpPr>
          <p:nvPr>
            <p:ph type="sldNum" idx="12"/>
          </p:nvPr>
        </p:nvSpPr>
        <p:spPr>
          <a:xfrm>
            <a:off x="7699248" y="7033450"/>
            <a:ext cx="2459482" cy="378142"/>
          </a:xfrm>
          <a:prstGeom prst="rect">
            <a:avLst/>
          </a:prstGeom>
          <a:noFill/>
          <a:ln>
            <a:noFill/>
          </a:ln>
        </p:spPr>
        <p:txBody>
          <a:bodyPr spcFirstLastPara="1" wrap="square" lIns="0" tIns="0" rIns="0" bIns="0" anchor="t" anchorCtr="0">
            <a:no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p:cSld name="Title Only">
    <p:spTree>
      <p:nvGrpSpPr>
        <p:cNvPr id="1" name="Shape 31"/>
        <p:cNvGrpSpPr/>
        <p:nvPr/>
      </p:nvGrpSpPr>
      <p:grpSpPr>
        <a:xfrm>
          <a:off x="0" y="0"/>
          <a:ext cx="0" cy="0"/>
          <a:chOff x="0" y="0"/>
          <a:chExt cx="0" cy="0"/>
        </a:xfrm>
      </p:grpSpPr>
      <p:sp>
        <p:nvSpPr>
          <p:cNvPr id="32" name="Google Shape;32;p5"/>
          <p:cNvSpPr txBox="1">
            <a:spLocks noGrp="1"/>
          </p:cNvSpPr>
          <p:nvPr>
            <p:ph type="title"/>
          </p:nvPr>
        </p:nvSpPr>
        <p:spPr>
          <a:xfrm>
            <a:off x="3221202" y="55574"/>
            <a:ext cx="4250995" cy="299720"/>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SzPts val="1400"/>
              <a:buNone/>
              <a:defRPr sz="18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5"/>
          <p:cNvSpPr txBox="1">
            <a:spLocks noGrp="1"/>
          </p:cNvSpPr>
          <p:nvPr>
            <p:ph type="ftr" idx="11"/>
          </p:nvPr>
        </p:nvSpPr>
        <p:spPr>
          <a:xfrm>
            <a:off x="3635756" y="7033450"/>
            <a:ext cx="3421888" cy="378142"/>
          </a:xfrm>
          <a:prstGeom prst="rect">
            <a:avLst/>
          </a:prstGeom>
          <a:noFill/>
          <a:ln>
            <a:noFill/>
          </a:ln>
        </p:spPr>
        <p:txBody>
          <a:bodyPr spcFirstLastPara="1" wrap="square" lIns="0" tIns="0" rIns="0" bIns="0" anchor="t" anchorCtr="0"/>
          <a:lstStyle>
            <a:lvl1pPr lvl="0" algn="ctr">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5"/>
          <p:cNvSpPr txBox="1">
            <a:spLocks noGrp="1"/>
          </p:cNvSpPr>
          <p:nvPr>
            <p:ph type="dt" idx="10"/>
          </p:nvPr>
        </p:nvSpPr>
        <p:spPr>
          <a:xfrm>
            <a:off x="534670" y="7033450"/>
            <a:ext cx="2459482" cy="378142"/>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5"/>
          <p:cNvSpPr txBox="1">
            <a:spLocks noGrp="1"/>
          </p:cNvSpPr>
          <p:nvPr>
            <p:ph type="sldNum" idx="12"/>
          </p:nvPr>
        </p:nvSpPr>
        <p:spPr>
          <a:xfrm>
            <a:off x="7699248" y="7033450"/>
            <a:ext cx="2459482" cy="378142"/>
          </a:xfrm>
          <a:prstGeom prst="rect">
            <a:avLst/>
          </a:prstGeom>
          <a:noFill/>
          <a:ln>
            <a:noFill/>
          </a:ln>
        </p:spPr>
        <p:txBody>
          <a:bodyPr spcFirstLastPara="1" wrap="square" lIns="0" tIns="0" rIns="0" bIns="0" anchor="t" anchorCtr="0">
            <a:no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6"/>
        <p:cNvGrpSpPr/>
        <p:nvPr/>
      </p:nvGrpSpPr>
      <p:grpSpPr>
        <a:xfrm>
          <a:off x="0" y="0"/>
          <a:ext cx="0" cy="0"/>
          <a:chOff x="0" y="0"/>
          <a:chExt cx="0" cy="0"/>
        </a:xfrm>
      </p:grpSpPr>
      <p:sp>
        <p:nvSpPr>
          <p:cNvPr id="37" name="Google Shape;37;p6"/>
          <p:cNvSpPr txBox="1">
            <a:spLocks noGrp="1"/>
          </p:cNvSpPr>
          <p:nvPr>
            <p:ph type="ftr" idx="11"/>
          </p:nvPr>
        </p:nvSpPr>
        <p:spPr>
          <a:xfrm>
            <a:off x="3635756" y="7033450"/>
            <a:ext cx="3421888" cy="378142"/>
          </a:xfrm>
          <a:prstGeom prst="rect">
            <a:avLst/>
          </a:prstGeom>
          <a:noFill/>
          <a:ln>
            <a:noFill/>
          </a:ln>
        </p:spPr>
        <p:txBody>
          <a:bodyPr spcFirstLastPara="1" wrap="square" lIns="0" tIns="0" rIns="0" bIns="0" anchor="t" anchorCtr="0"/>
          <a:lstStyle>
            <a:lvl1pPr lvl="0" algn="ctr">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6"/>
          <p:cNvSpPr txBox="1">
            <a:spLocks noGrp="1"/>
          </p:cNvSpPr>
          <p:nvPr>
            <p:ph type="dt" idx="10"/>
          </p:nvPr>
        </p:nvSpPr>
        <p:spPr>
          <a:xfrm>
            <a:off x="534670" y="7033450"/>
            <a:ext cx="2459482" cy="378142"/>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6"/>
          <p:cNvSpPr txBox="1">
            <a:spLocks noGrp="1"/>
          </p:cNvSpPr>
          <p:nvPr>
            <p:ph type="sldNum" idx="12"/>
          </p:nvPr>
        </p:nvSpPr>
        <p:spPr>
          <a:xfrm>
            <a:off x="7699248" y="7033450"/>
            <a:ext cx="2459482" cy="378142"/>
          </a:xfrm>
          <a:prstGeom prst="rect">
            <a:avLst/>
          </a:prstGeom>
          <a:noFill/>
          <a:ln>
            <a:noFill/>
          </a:ln>
        </p:spPr>
        <p:txBody>
          <a:bodyPr spcFirstLastPara="1" wrap="square" lIns="0" tIns="0" rIns="0" bIns="0" anchor="t" anchorCtr="0">
            <a:no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p:nvPr/>
        </p:nvSpPr>
        <p:spPr>
          <a:xfrm>
            <a:off x="6350" y="12"/>
            <a:ext cx="10685780" cy="457200"/>
          </a:xfrm>
          <a:custGeom>
            <a:avLst/>
            <a:gdLst/>
            <a:ahLst/>
            <a:cxnLst/>
            <a:rect l="l" t="t" r="r" b="b"/>
            <a:pathLst>
              <a:path w="10685780" h="457200" extrusionOk="0">
                <a:moveTo>
                  <a:pt x="0" y="457200"/>
                </a:moveTo>
                <a:lnTo>
                  <a:pt x="10685640" y="457200"/>
                </a:lnTo>
                <a:lnTo>
                  <a:pt x="10685640" y="0"/>
                </a:lnTo>
                <a:lnTo>
                  <a:pt x="0" y="0"/>
                </a:lnTo>
                <a:lnTo>
                  <a:pt x="0" y="457200"/>
                </a:lnTo>
                <a:close/>
              </a:path>
            </a:pathLst>
          </a:custGeom>
          <a:solidFill>
            <a:srgbClr val="25408F"/>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7" name="Google Shape;7;p1"/>
          <p:cNvSpPr txBox="1">
            <a:spLocks noGrp="1"/>
          </p:cNvSpPr>
          <p:nvPr>
            <p:ph type="title"/>
          </p:nvPr>
        </p:nvSpPr>
        <p:spPr>
          <a:xfrm>
            <a:off x="3221202" y="55574"/>
            <a:ext cx="4250995" cy="299720"/>
          </a:xfrm>
          <a:prstGeom prst="rect">
            <a:avLst/>
          </a:prstGeom>
          <a:noFill/>
          <a:ln>
            <a:noFill/>
          </a:ln>
        </p:spPr>
        <p:txBody>
          <a:bodyPr spcFirstLastPara="1" wrap="square" lIns="0" tIns="0" rIns="0" bIns="0" anchor="t" anchorCtr="0"/>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8" name="Google Shape;8;p1"/>
          <p:cNvSpPr txBox="1">
            <a:spLocks noGrp="1"/>
          </p:cNvSpPr>
          <p:nvPr>
            <p:ph type="body" idx="1"/>
          </p:nvPr>
        </p:nvSpPr>
        <p:spPr>
          <a:xfrm>
            <a:off x="370075" y="2682880"/>
            <a:ext cx="9953249" cy="3865879"/>
          </a:xfrm>
          <a:prstGeom prst="rect">
            <a:avLst/>
          </a:prstGeom>
          <a:noFill/>
          <a:ln>
            <a:noFill/>
          </a:ln>
        </p:spPr>
        <p:txBody>
          <a:bodyPr spcFirstLastPara="1" wrap="square" lIns="0" tIns="0" rIns="0" bIns="0" anchor="t" anchorCtr="0"/>
          <a:lstStyle>
            <a:lvl1pPr marL="457200" marR="0" lvl="0" indent="-228600" algn="l" rtl="0">
              <a:lnSpc>
                <a:spcPct val="100000"/>
              </a:lnSpc>
              <a:spcBef>
                <a:spcPts val="0"/>
              </a:spcBef>
              <a:spcAft>
                <a:spcPts val="0"/>
              </a:spcAft>
              <a:buClr>
                <a:srgbClr val="000000"/>
              </a:buClr>
              <a:buSzPts val="1400"/>
              <a:buFont typeface="Arial"/>
              <a:buNone/>
              <a:defRPr sz="1800" b="0" i="0" u="none" strike="noStrike" cap="none">
                <a:solidFill>
                  <a:srgbClr val="231F20"/>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3635756" y="7033450"/>
            <a:ext cx="3421888" cy="378142"/>
          </a:xfrm>
          <a:prstGeom prst="rect">
            <a:avLst/>
          </a:prstGeom>
          <a:noFill/>
          <a:ln>
            <a:noFill/>
          </a:ln>
        </p:spPr>
        <p:txBody>
          <a:bodyPr spcFirstLastPara="1" wrap="square" lIns="0" tIns="0" rIns="0" bIns="0" anchor="t" anchorCtr="0"/>
          <a:lstStyle>
            <a:lvl1pPr marR="0" lvl="0" algn="ctr" rtl="0">
              <a:lnSpc>
                <a:spcPct val="100000"/>
              </a:lnSpc>
              <a:spcBef>
                <a:spcPts val="0"/>
              </a:spcBef>
              <a:spcAft>
                <a:spcPts val="0"/>
              </a:spcAft>
              <a:buClr>
                <a:srgbClr val="000000"/>
              </a:buClr>
              <a:buSzPts val="1400"/>
              <a:buFont typeface="Arial"/>
              <a:buNone/>
              <a:defRPr sz="18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dt" idx="10"/>
          </p:nvPr>
        </p:nvSpPr>
        <p:spPr>
          <a:xfrm>
            <a:off x="534670" y="7033450"/>
            <a:ext cx="2459482" cy="378142"/>
          </a:xfrm>
          <a:prstGeom prst="rect">
            <a:avLst/>
          </a:prstGeom>
          <a:noFill/>
          <a:ln>
            <a:noFill/>
          </a:ln>
        </p:spPr>
        <p:txBody>
          <a:bodyPr spcFirstLastPara="1" wrap="square" lIns="0" tIns="0" rIns="0" bIns="0" anchor="t" anchorCtr="0"/>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1" name="Google Shape;11;p1"/>
          <p:cNvSpPr txBox="1">
            <a:spLocks noGrp="1"/>
          </p:cNvSpPr>
          <p:nvPr>
            <p:ph type="sldNum" idx="12"/>
          </p:nvPr>
        </p:nvSpPr>
        <p:spPr>
          <a:xfrm>
            <a:off x="7699248" y="7033450"/>
            <a:ext cx="2459482" cy="378142"/>
          </a:xfrm>
          <a:prstGeom prst="rect">
            <a:avLst/>
          </a:prstGeom>
          <a:noFill/>
          <a:ln>
            <a:noFill/>
          </a:ln>
        </p:spPr>
        <p:txBody>
          <a:bodyPr spcFirstLastPara="1" wrap="square" lIns="0" tIns="0" rIns="0" bIns="0" anchor="t" anchorCtr="0">
            <a:noAutofit/>
          </a:bodyPr>
          <a:lstStyle>
            <a:lvl1pPr marL="0" marR="0" lvl="0"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info@ttlt.academy"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hyperlink" Target="mailto:info@ttlt.academy"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hyperlink" Target="mailto:info@ttlt.academy"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5.jpg"/><Relationship Id="rId4" Type="http://schemas.openxmlformats.org/officeDocument/2006/relationships/hyperlink" Target="http://www.jobsgopublic.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sp>
        <p:nvSpPr>
          <p:cNvPr id="44" name="Google Shape;44;p7"/>
          <p:cNvSpPr txBox="1">
            <a:spLocks noGrp="1"/>
          </p:cNvSpPr>
          <p:nvPr>
            <p:ph type="title"/>
          </p:nvPr>
        </p:nvSpPr>
        <p:spPr>
          <a:xfrm>
            <a:off x="0" y="102177"/>
            <a:ext cx="10701390" cy="336884"/>
          </a:xfrm>
          <a:prstGeom prst="rect">
            <a:avLst/>
          </a:prstGeom>
          <a:noFill/>
          <a:ln>
            <a:noFill/>
          </a:ln>
        </p:spPr>
        <p:txBody>
          <a:bodyPr spcFirstLastPara="1" wrap="square" lIns="0" tIns="12700" rIns="0" bIns="0" anchor="t" anchorCtr="0">
            <a:noAutofit/>
          </a:bodyPr>
          <a:lstStyle/>
          <a:p>
            <a:pPr marL="335280" lvl="0" indent="0" algn="ctr" rtl="0">
              <a:lnSpc>
                <a:spcPct val="100000"/>
              </a:lnSpc>
              <a:spcBef>
                <a:spcPts val="0"/>
              </a:spcBef>
              <a:spcAft>
                <a:spcPts val="0"/>
              </a:spcAft>
              <a:buSzPts val="1400"/>
              <a:buNone/>
            </a:pPr>
            <a:r>
              <a:rPr lang="en-GB" b="1" dirty="0" smtClean="0"/>
              <a:t>The Tapscott Learning Trust Teacher Job </a:t>
            </a:r>
            <a:r>
              <a:rPr lang="en-GB" b="1" dirty="0"/>
              <a:t>Profile</a:t>
            </a:r>
            <a:endParaRPr b="1" dirty="0"/>
          </a:p>
        </p:txBody>
      </p:sp>
      <p:sp>
        <p:nvSpPr>
          <p:cNvPr id="45" name="Google Shape;45;p7"/>
          <p:cNvSpPr/>
          <p:nvPr/>
        </p:nvSpPr>
        <p:spPr>
          <a:xfrm>
            <a:off x="-7990" y="7157325"/>
            <a:ext cx="10701390" cy="444500"/>
          </a:xfrm>
          <a:custGeom>
            <a:avLst/>
            <a:gdLst/>
            <a:ahLst/>
            <a:cxnLst/>
            <a:rect l="l" t="t" r="r" b="b"/>
            <a:pathLst>
              <a:path w="10685780" h="444500" extrusionOk="0">
                <a:moveTo>
                  <a:pt x="0" y="444500"/>
                </a:moveTo>
                <a:lnTo>
                  <a:pt x="10685640" y="444500"/>
                </a:lnTo>
                <a:lnTo>
                  <a:pt x="10685640" y="0"/>
                </a:lnTo>
                <a:lnTo>
                  <a:pt x="0" y="0"/>
                </a:lnTo>
                <a:lnTo>
                  <a:pt x="0" y="444500"/>
                </a:lnTo>
                <a:close/>
              </a:path>
            </a:pathLst>
          </a:custGeom>
          <a:solidFill>
            <a:srgbClr val="25408F"/>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7" name="Google Shape;47;p7"/>
          <p:cNvSpPr txBox="1"/>
          <p:nvPr/>
        </p:nvSpPr>
        <p:spPr>
          <a:xfrm>
            <a:off x="69669" y="7315200"/>
            <a:ext cx="10623731" cy="286625"/>
          </a:xfrm>
          <a:prstGeom prst="rect">
            <a:avLst/>
          </a:prstGeom>
          <a:noFill/>
          <a:ln>
            <a:noFill/>
          </a:ln>
        </p:spPr>
        <p:txBody>
          <a:bodyPr spcFirstLastPara="1" wrap="square" lIns="0" tIns="12700" rIns="0" bIns="0" anchor="t" anchorCtr="0">
            <a:noAutofit/>
          </a:bodyPr>
          <a:lstStyle/>
          <a:p>
            <a:pPr marL="12700" lvl="0" algn="ctr">
              <a:buSzPts val="1000"/>
            </a:pPr>
            <a:r>
              <a:rPr lang="en-GB" sz="1000" kern="1200" spc="15" dirty="0">
                <a:solidFill>
                  <a:srgbClr val="FFFFFF"/>
                </a:solidFill>
                <a:latin typeface="Calibri"/>
                <a:ea typeface="+mn-ea"/>
                <a:cs typeface="Calibri"/>
              </a:rPr>
              <a:t>The Tapscott Learning Trust, Atlas Road, London E13 0AG  </a:t>
            </a:r>
            <a:r>
              <a:rPr lang="en-GB" sz="1000" kern="1200" spc="15" dirty="0" err="1">
                <a:solidFill>
                  <a:srgbClr val="FFFFFF"/>
                </a:solidFill>
                <a:latin typeface="Calibri"/>
                <a:ea typeface="+mn-ea"/>
                <a:cs typeface="Calibri"/>
                <a:hlinkClick r:id="rId3"/>
              </a:rPr>
              <a:t>info@ttlt.academy</a:t>
            </a:r>
            <a:r>
              <a:rPr lang="en-GB" sz="1000" kern="1200" spc="15" dirty="0">
                <a:solidFill>
                  <a:srgbClr val="FFFFFF"/>
                </a:solidFill>
                <a:latin typeface="Calibri"/>
                <a:ea typeface="+mn-ea"/>
                <a:cs typeface="Calibri"/>
              </a:rPr>
              <a:t>         www.ttlt.academy</a:t>
            </a:r>
            <a:endParaRPr sz="1000" b="0" i="0" u="none" strike="noStrike" cap="none" dirty="0">
              <a:solidFill>
                <a:schemeClr val="dk1"/>
              </a:solidFill>
              <a:latin typeface="Calibri"/>
              <a:ea typeface="Calibri"/>
              <a:cs typeface="Calibri"/>
              <a:sym typeface="Calibri"/>
            </a:endParaRPr>
          </a:p>
        </p:txBody>
      </p:sp>
      <p:sp>
        <p:nvSpPr>
          <p:cNvPr id="50" name="Google Shape;50;p7"/>
          <p:cNvSpPr txBox="1"/>
          <p:nvPr/>
        </p:nvSpPr>
        <p:spPr>
          <a:xfrm>
            <a:off x="4476921" y="686440"/>
            <a:ext cx="5610225" cy="1447160"/>
          </a:xfrm>
          <a:prstGeom prst="rect">
            <a:avLst/>
          </a:prstGeom>
          <a:noFill/>
          <a:ln>
            <a:noFill/>
          </a:ln>
        </p:spPr>
        <p:txBody>
          <a:bodyPr spcFirstLastPara="1" wrap="square" lIns="0" tIns="12700" rIns="0" bIns="0" anchor="t" anchorCtr="0">
            <a:noAutofit/>
          </a:bodyPr>
          <a:lstStyle/>
          <a:p>
            <a:pPr marL="12700" marR="0" lvl="0" indent="0" algn="l" rtl="0">
              <a:lnSpc>
                <a:spcPct val="100000"/>
              </a:lnSpc>
              <a:spcBef>
                <a:spcPts val="0"/>
              </a:spcBef>
              <a:spcAft>
                <a:spcPts val="0"/>
              </a:spcAft>
              <a:buClr>
                <a:srgbClr val="000000"/>
              </a:buClr>
              <a:buSzPts val="2400"/>
              <a:buFont typeface="Arial"/>
              <a:buNone/>
            </a:pPr>
            <a:r>
              <a:rPr lang="en-GB" sz="2400" b="0" i="0" u="none" strike="noStrike" cap="none" dirty="0">
                <a:solidFill>
                  <a:srgbClr val="231F20"/>
                </a:solidFill>
                <a:latin typeface="Calibri"/>
                <a:ea typeface="Calibri"/>
                <a:cs typeface="Calibri"/>
                <a:sym typeface="Calibri"/>
              </a:rPr>
              <a:t>Post: </a:t>
            </a:r>
            <a:r>
              <a:rPr lang="en-GB" sz="2400" b="1" i="0" u="none" strike="noStrike" cap="none" dirty="0">
                <a:solidFill>
                  <a:srgbClr val="231F20"/>
                </a:solidFill>
                <a:latin typeface="Calibri"/>
                <a:ea typeface="Calibri"/>
                <a:cs typeface="Calibri"/>
                <a:sym typeface="Calibri"/>
              </a:rPr>
              <a:t>Teacher </a:t>
            </a:r>
            <a:r>
              <a:rPr lang="en-GB" sz="2400" i="0" u="none" strike="noStrike" cap="none" dirty="0" smtClean="0">
                <a:solidFill>
                  <a:srgbClr val="231F20"/>
                </a:solidFill>
                <a:latin typeface="Calibri"/>
                <a:ea typeface="Calibri"/>
                <a:cs typeface="Calibri"/>
                <a:sym typeface="Calibri"/>
              </a:rPr>
              <a:t>with possible TLR</a:t>
            </a:r>
            <a:endParaRPr lang="en-GB" sz="2400" b="1" i="0" u="none" strike="noStrike" cap="none" dirty="0" smtClean="0">
              <a:solidFill>
                <a:srgbClr val="231F20"/>
              </a:solidFill>
              <a:latin typeface="Calibri"/>
              <a:ea typeface="Calibri"/>
              <a:cs typeface="Calibri"/>
              <a:sym typeface="Calibri"/>
            </a:endParaRPr>
          </a:p>
          <a:p>
            <a:pPr marL="12700" marR="0" lvl="0" indent="0" algn="l" rtl="0">
              <a:lnSpc>
                <a:spcPct val="100000"/>
              </a:lnSpc>
              <a:spcBef>
                <a:spcPts val="0"/>
              </a:spcBef>
              <a:spcAft>
                <a:spcPts val="0"/>
              </a:spcAft>
              <a:buClr>
                <a:srgbClr val="000000"/>
              </a:buClr>
              <a:buSzPts val="2400"/>
              <a:buFont typeface="Arial"/>
              <a:buNone/>
            </a:pPr>
            <a:r>
              <a:rPr lang="en-GB" sz="2400" b="0" i="0" u="none" strike="noStrike" cap="none" dirty="0" smtClean="0">
                <a:solidFill>
                  <a:srgbClr val="231F20"/>
                </a:solidFill>
                <a:latin typeface="Calibri"/>
                <a:ea typeface="Calibri"/>
                <a:cs typeface="Calibri"/>
                <a:sym typeface="Calibri"/>
              </a:rPr>
              <a:t>Scale</a:t>
            </a:r>
            <a:r>
              <a:rPr lang="en-GB" sz="2400" b="0" i="0" u="none" strike="noStrike" cap="none" dirty="0">
                <a:solidFill>
                  <a:srgbClr val="231F20"/>
                </a:solidFill>
                <a:latin typeface="Calibri"/>
                <a:ea typeface="Calibri"/>
                <a:cs typeface="Calibri"/>
                <a:sym typeface="Calibri"/>
              </a:rPr>
              <a:t>: </a:t>
            </a:r>
            <a:r>
              <a:rPr lang="en-GB" sz="2400" b="0" i="0" u="none" strike="noStrike" cap="none" dirty="0" smtClean="0">
                <a:solidFill>
                  <a:srgbClr val="231F20"/>
                </a:solidFill>
                <a:latin typeface="Calibri"/>
                <a:ea typeface="Calibri"/>
                <a:cs typeface="Calibri"/>
                <a:sym typeface="Calibri"/>
              </a:rPr>
              <a:t>MPS including NQTs</a:t>
            </a:r>
          </a:p>
          <a:p>
            <a:pPr marL="12700" marR="0" lvl="0" indent="0" algn="l" rtl="0">
              <a:lnSpc>
                <a:spcPct val="100000"/>
              </a:lnSpc>
              <a:spcBef>
                <a:spcPts val="0"/>
              </a:spcBef>
              <a:spcAft>
                <a:spcPts val="0"/>
              </a:spcAft>
              <a:buClr>
                <a:srgbClr val="000000"/>
              </a:buClr>
              <a:buSzPts val="2400"/>
              <a:buFont typeface="Arial"/>
              <a:buNone/>
            </a:pPr>
            <a:r>
              <a:rPr lang="en-GB" sz="1600" dirty="0" smtClean="0">
                <a:solidFill>
                  <a:srgbClr val="231F20"/>
                </a:solidFill>
                <a:latin typeface="Calibri"/>
                <a:ea typeface="Calibri"/>
                <a:cs typeface="Calibri"/>
                <a:sym typeface="Calibri"/>
              </a:rPr>
              <a:t>This position will either work across the trust or may be permanently based at one of the schools, depending on the needs of the Trust</a:t>
            </a:r>
            <a:endParaRPr sz="1600" b="0" i="0" u="none" strike="noStrike" cap="none" dirty="0">
              <a:solidFill>
                <a:schemeClr val="dk1"/>
              </a:solidFill>
              <a:latin typeface="Calibri"/>
              <a:ea typeface="Calibri"/>
              <a:cs typeface="Calibri"/>
              <a:sym typeface="Calibri"/>
            </a:endParaRPr>
          </a:p>
        </p:txBody>
      </p:sp>
      <p:sp>
        <p:nvSpPr>
          <p:cNvPr id="51" name="Google Shape;51;p7"/>
          <p:cNvSpPr txBox="1"/>
          <p:nvPr/>
        </p:nvSpPr>
        <p:spPr>
          <a:xfrm>
            <a:off x="3870667" y="2222468"/>
            <a:ext cx="6822731" cy="5053263"/>
          </a:xfrm>
          <a:prstGeom prst="rect">
            <a:avLst/>
          </a:prstGeom>
          <a:noFill/>
          <a:ln>
            <a:noFill/>
          </a:ln>
        </p:spPr>
        <p:txBody>
          <a:bodyPr spcFirstLastPara="1" wrap="square" lIns="0" tIns="12700" rIns="0" bIns="0" anchor="t" anchorCtr="0">
            <a:noAutofit/>
          </a:bodyPr>
          <a:lstStyle/>
          <a:p>
            <a:pPr marR="307975" lvl="0" algn="ctr">
              <a:buSzPts val="1400"/>
            </a:pPr>
            <a:r>
              <a:rPr lang="en-GB" sz="2000" b="1" dirty="0" smtClean="0">
                <a:solidFill>
                  <a:srgbClr val="231F20"/>
                </a:solidFill>
                <a:latin typeface="Calibri"/>
                <a:cs typeface="Calibri"/>
                <a:sym typeface="Calibri"/>
              </a:rPr>
              <a:t>General Responsibilities</a:t>
            </a:r>
          </a:p>
          <a:p>
            <a:pPr marR="307975" lvl="0">
              <a:buSzPts val="1400"/>
            </a:pPr>
            <a:endParaRPr lang="en-GB" sz="800" dirty="0">
              <a:solidFill>
                <a:srgbClr val="231F20"/>
              </a:solidFill>
              <a:latin typeface="Calibri"/>
              <a:cs typeface="Calibri"/>
              <a:sym typeface="Calibri"/>
            </a:endParaRPr>
          </a:p>
          <a:p>
            <a:pPr marL="298450" lvl="0" indent="-285750">
              <a:buSzPts val="1800"/>
              <a:buFont typeface="Arial" panose="020B0604020202020204" pitchFamily="34" charset="0"/>
              <a:buChar char="•"/>
            </a:pPr>
            <a:r>
              <a:rPr lang="en-GB" sz="1800" b="1" dirty="0" smtClean="0">
                <a:solidFill>
                  <a:srgbClr val="231F20"/>
                </a:solidFill>
                <a:latin typeface="Calibri"/>
                <a:ea typeface="Calibri"/>
                <a:cs typeface="Calibri"/>
                <a:sym typeface="Calibri"/>
              </a:rPr>
              <a:t>INSPIRE</a:t>
            </a:r>
            <a:r>
              <a:rPr lang="en-GB" sz="1800" dirty="0" smtClean="0">
                <a:solidFill>
                  <a:srgbClr val="231F20"/>
                </a:solidFill>
                <a:latin typeface="Calibri"/>
                <a:ea typeface="Calibri"/>
                <a:cs typeface="Calibri"/>
                <a:sym typeface="Calibri"/>
              </a:rPr>
              <a:t> - children </a:t>
            </a:r>
            <a:r>
              <a:rPr lang="en-GB" sz="1800" dirty="0">
                <a:solidFill>
                  <a:srgbClr val="231F20"/>
                </a:solidFill>
                <a:latin typeface="Calibri"/>
                <a:ea typeface="Calibri"/>
                <a:cs typeface="Calibri"/>
                <a:sym typeface="Calibri"/>
              </a:rPr>
              <a:t>daily (or at least as often as possible).</a:t>
            </a:r>
            <a:endParaRPr lang="en-GB" sz="1800" dirty="0">
              <a:latin typeface="Calibri"/>
              <a:ea typeface="Calibri"/>
              <a:cs typeface="Calibri"/>
              <a:sym typeface="Calibri"/>
            </a:endParaRPr>
          </a:p>
          <a:p>
            <a:pPr marR="307975" lvl="0">
              <a:buSzPts val="1400"/>
            </a:pPr>
            <a:endParaRPr lang="en-GB" sz="1800" dirty="0" smtClean="0">
              <a:solidFill>
                <a:srgbClr val="231F20"/>
              </a:solidFill>
              <a:latin typeface="Calibri"/>
              <a:cs typeface="Calibri"/>
              <a:sym typeface="Calibri"/>
            </a:endParaRPr>
          </a:p>
          <a:p>
            <a:pPr marL="285750" marR="307975" lvl="0" indent="-285750">
              <a:buSzPts val="1400"/>
              <a:buFont typeface="Arial" panose="020B0604020202020204" pitchFamily="34" charset="0"/>
              <a:buChar char="•"/>
            </a:pPr>
            <a:r>
              <a:rPr lang="en-GB" sz="1800" b="1" dirty="0" smtClean="0">
                <a:solidFill>
                  <a:srgbClr val="231F20"/>
                </a:solidFill>
                <a:latin typeface="Calibri"/>
                <a:cs typeface="Calibri"/>
                <a:sym typeface="Calibri"/>
              </a:rPr>
              <a:t>THINK</a:t>
            </a:r>
            <a:r>
              <a:rPr lang="en-GB" sz="1800" dirty="0" smtClean="0">
                <a:solidFill>
                  <a:srgbClr val="231F20"/>
                </a:solidFill>
                <a:latin typeface="Calibri"/>
                <a:cs typeface="Calibri"/>
                <a:sym typeface="Calibri"/>
              </a:rPr>
              <a:t> – ‘If you always do what you’ve always done, you’ll always  get what you’ve always got,’ Henry Ford.</a:t>
            </a:r>
          </a:p>
          <a:p>
            <a:pPr lvl="0">
              <a:spcBef>
                <a:spcPts val="30"/>
              </a:spcBef>
              <a:buSzPts val="1400"/>
            </a:pPr>
            <a:endParaRPr lang="en-GB" sz="1850" dirty="0" smtClean="0">
              <a:solidFill>
                <a:srgbClr val="231F20"/>
              </a:solidFill>
              <a:latin typeface="Times New Roman"/>
              <a:ea typeface="Times New Roman"/>
              <a:cs typeface="Times New Roman"/>
              <a:sym typeface="Times New Roman"/>
            </a:endParaRPr>
          </a:p>
          <a:p>
            <a:pPr marL="285750" marR="146685" lvl="0" indent="-285750">
              <a:buSzPts val="1400"/>
              <a:buFont typeface="Arial" panose="020B0604020202020204" pitchFamily="34" charset="0"/>
              <a:buChar char="•"/>
            </a:pPr>
            <a:r>
              <a:rPr lang="en-GB" sz="1800" b="1" dirty="0" smtClean="0">
                <a:solidFill>
                  <a:srgbClr val="231F20"/>
                </a:solidFill>
                <a:latin typeface="Calibri"/>
                <a:cs typeface="Calibri"/>
                <a:sym typeface="Calibri"/>
              </a:rPr>
              <a:t>BE PREPARED </a:t>
            </a:r>
            <a:r>
              <a:rPr lang="en-GB" sz="1800" dirty="0" smtClean="0">
                <a:solidFill>
                  <a:srgbClr val="231F20"/>
                </a:solidFill>
                <a:latin typeface="Calibri"/>
                <a:cs typeface="Calibri"/>
                <a:sym typeface="Calibri"/>
              </a:rPr>
              <a:t>- to challenge the status quo. We encourage creative,  disruptive thinking; but this must be rooted in research and  tracked carefully. ‘We don’t do things to be different; we do things  differently when we know they work.’</a:t>
            </a:r>
          </a:p>
          <a:p>
            <a:pPr lvl="0">
              <a:spcBef>
                <a:spcPts val="35"/>
              </a:spcBef>
              <a:buSzPts val="1400"/>
            </a:pPr>
            <a:endParaRPr lang="en-GB" sz="1850" dirty="0" smtClean="0">
              <a:solidFill>
                <a:srgbClr val="231F20"/>
              </a:solidFill>
              <a:latin typeface="Times New Roman"/>
              <a:ea typeface="Times New Roman"/>
              <a:cs typeface="Times New Roman"/>
              <a:sym typeface="Times New Roman"/>
            </a:endParaRPr>
          </a:p>
          <a:p>
            <a:pPr marL="285750" marR="13334" lvl="0" indent="-285750">
              <a:buSzPts val="1400"/>
              <a:buFont typeface="Arial" panose="020B0604020202020204" pitchFamily="34" charset="0"/>
              <a:buChar char="•"/>
            </a:pPr>
            <a:r>
              <a:rPr lang="en-GB" sz="1800" b="1" dirty="0" smtClean="0">
                <a:solidFill>
                  <a:srgbClr val="231F20"/>
                </a:solidFill>
                <a:latin typeface="Calibri"/>
                <a:cs typeface="Calibri"/>
                <a:sym typeface="Calibri"/>
              </a:rPr>
              <a:t>BE AMBITIOUS </a:t>
            </a:r>
            <a:r>
              <a:rPr lang="en-GB" sz="1800" dirty="0" smtClean="0">
                <a:solidFill>
                  <a:srgbClr val="231F20"/>
                </a:solidFill>
                <a:latin typeface="Calibri"/>
                <a:cs typeface="Calibri"/>
                <a:sym typeface="Calibri"/>
              </a:rPr>
              <a:t>– Strive, push, excel, be your best, and give 100% for  every child: no excuses, no-one left behind.</a:t>
            </a:r>
          </a:p>
          <a:p>
            <a:pPr marL="3564890" lvl="0">
              <a:spcBef>
                <a:spcPts val="30"/>
              </a:spcBef>
              <a:buSzPts val="1400"/>
            </a:pPr>
            <a:endParaRPr lang="en-GB" sz="1850" dirty="0">
              <a:solidFill>
                <a:srgbClr val="231F20"/>
              </a:solidFill>
              <a:latin typeface="Times New Roman"/>
              <a:ea typeface="Times New Roman"/>
              <a:cs typeface="Times New Roman"/>
              <a:sym typeface="Times New Roman"/>
            </a:endParaRPr>
          </a:p>
          <a:p>
            <a:pPr marL="285750" marR="5080" lvl="0" indent="-285750">
              <a:buSzPts val="1400"/>
              <a:buFont typeface="Arial" panose="020B0604020202020204" pitchFamily="34" charset="0"/>
              <a:buChar char="•"/>
            </a:pPr>
            <a:r>
              <a:rPr lang="en-GB" sz="1800" b="1" dirty="0">
                <a:solidFill>
                  <a:srgbClr val="231F20"/>
                </a:solidFill>
                <a:latin typeface="Calibri"/>
                <a:cs typeface="Calibri"/>
                <a:sym typeface="Calibri"/>
              </a:rPr>
              <a:t>ENJOY</a:t>
            </a:r>
            <a:r>
              <a:rPr lang="en-GB" sz="1800" dirty="0">
                <a:solidFill>
                  <a:srgbClr val="231F20"/>
                </a:solidFill>
                <a:latin typeface="Calibri"/>
                <a:cs typeface="Calibri"/>
                <a:sym typeface="Calibri"/>
              </a:rPr>
              <a:t> – If you can’t come to work in a primary school with a smile  on your face at least most of the time, you’re probably in the wrong  job.</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5857" y="6074056"/>
            <a:ext cx="2598954" cy="1004331"/>
          </a:xfrm>
          <a:prstGeom prst="rect">
            <a:avLst/>
          </a:prstGeom>
        </p:spPr>
      </p:pic>
      <p:pic>
        <p:nvPicPr>
          <p:cNvPr id="3" name="Picture 2"/>
          <p:cNvPicPr>
            <a:picLocks noChangeAspect="1"/>
          </p:cNvPicPr>
          <p:nvPr/>
        </p:nvPicPr>
        <p:blipFill>
          <a:blip r:embed="rId5"/>
          <a:stretch>
            <a:fillRect/>
          </a:stretch>
        </p:blipFill>
        <p:spPr>
          <a:xfrm>
            <a:off x="-7990" y="462571"/>
            <a:ext cx="3878659" cy="550036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8"/>
          <p:cNvSpPr/>
          <p:nvPr/>
        </p:nvSpPr>
        <p:spPr>
          <a:xfrm>
            <a:off x="-11881" y="-16926"/>
            <a:ext cx="10692130" cy="452273"/>
          </a:xfrm>
          <a:custGeom>
            <a:avLst/>
            <a:gdLst/>
            <a:ahLst/>
            <a:cxnLst/>
            <a:rect l="l" t="t" r="r" b="b"/>
            <a:pathLst>
              <a:path w="10685780" h="444500" extrusionOk="0">
                <a:moveTo>
                  <a:pt x="0" y="444500"/>
                </a:moveTo>
                <a:lnTo>
                  <a:pt x="10685640" y="444500"/>
                </a:lnTo>
                <a:lnTo>
                  <a:pt x="10685640" y="0"/>
                </a:lnTo>
                <a:lnTo>
                  <a:pt x="0" y="0"/>
                </a:lnTo>
                <a:lnTo>
                  <a:pt x="0" y="444500"/>
                </a:lnTo>
                <a:close/>
              </a:path>
            </a:pathLst>
          </a:custGeom>
          <a:solidFill>
            <a:srgbClr val="25408F"/>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60" name="Google Shape;60;p8"/>
          <p:cNvSpPr txBox="1">
            <a:spLocks noGrp="1"/>
          </p:cNvSpPr>
          <p:nvPr>
            <p:ph type="title"/>
          </p:nvPr>
        </p:nvSpPr>
        <p:spPr>
          <a:xfrm>
            <a:off x="3221202" y="55574"/>
            <a:ext cx="4250995" cy="299720"/>
          </a:xfrm>
          <a:prstGeom prst="rect">
            <a:avLst/>
          </a:prstGeom>
          <a:noFill/>
          <a:ln>
            <a:noFill/>
          </a:ln>
        </p:spPr>
        <p:txBody>
          <a:bodyPr spcFirstLastPara="1" wrap="square" lIns="0" tIns="12700" rIns="0" bIns="0" anchor="t" anchorCtr="0">
            <a:noAutofit/>
          </a:bodyPr>
          <a:lstStyle/>
          <a:p>
            <a:pPr marL="335280" lvl="0" indent="0" algn="l" rtl="0">
              <a:lnSpc>
                <a:spcPct val="100000"/>
              </a:lnSpc>
              <a:spcBef>
                <a:spcPts val="0"/>
              </a:spcBef>
              <a:spcAft>
                <a:spcPts val="0"/>
              </a:spcAft>
              <a:buSzPts val="1400"/>
              <a:buNone/>
            </a:pPr>
            <a:r>
              <a:rPr lang="en-GB"/>
              <a:t>North Beckton Primary School Job Profile</a:t>
            </a:r>
            <a:endParaRPr/>
          </a:p>
        </p:txBody>
      </p:sp>
      <p:sp>
        <p:nvSpPr>
          <p:cNvPr id="61" name="Google Shape;61;p8"/>
          <p:cNvSpPr/>
          <p:nvPr/>
        </p:nvSpPr>
        <p:spPr>
          <a:xfrm>
            <a:off x="0" y="7110576"/>
            <a:ext cx="10692130" cy="452273"/>
          </a:xfrm>
          <a:custGeom>
            <a:avLst/>
            <a:gdLst/>
            <a:ahLst/>
            <a:cxnLst/>
            <a:rect l="l" t="t" r="r" b="b"/>
            <a:pathLst>
              <a:path w="10685780" h="444500" extrusionOk="0">
                <a:moveTo>
                  <a:pt x="0" y="444500"/>
                </a:moveTo>
                <a:lnTo>
                  <a:pt x="10685640" y="444500"/>
                </a:lnTo>
                <a:lnTo>
                  <a:pt x="10685640" y="0"/>
                </a:lnTo>
                <a:lnTo>
                  <a:pt x="0" y="0"/>
                </a:lnTo>
                <a:lnTo>
                  <a:pt x="0" y="444500"/>
                </a:lnTo>
                <a:close/>
              </a:path>
            </a:pathLst>
          </a:custGeom>
          <a:solidFill>
            <a:srgbClr val="25408F"/>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62" name="Google Shape;62;p8"/>
          <p:cNvSpPr txBox="1"/>
          <p:nvPr/>
        </p:nvSpPr>
        <p:spPr>
          <a:xfrm>
            <a:off x="6089282" y="611865"/>
            <a:ext cx="2289810" cy="299720"/>
          </a:xfrm>
          <a:prstGeom prst="rect">
            <a:avLst/>
          </a:prstGeom>
          <a:noFill/>
          <a:ln>
            <a:noFill/>
          </a:ln>
        </p:spPr>
        <p:txBody>
          <a:bodyPr spcFirstLastPara="1" wrap="square" lIns="0" tIns="12700" rIns="0" bIns="0" anchor="t" anchorCtr="0">
            <a:noAutofit/>
          </a:bodyPr>
          <a:lstStyle/>
          <a:p>
            <a:pPr marL="12700" marR="0" lvl="0" indent="0" algn="l" rtl="0">
              <a:lnSpc>
                <a:spcPct val="100000"/>
              </a:lnSpc>
              <a:spcBef>
                <a:spcPts val="0"/>
              </a:spcBef>
              <a:spcAft>
                <a:spcPts val="0"/>
              </a:spcAft>
              <a:buClr>
                <a:srgbClr val="000000"/>
              </a:buClr>
              <a:buSzPts val="1800"/>
              <a:buFont typeface="Arial"/>
              <a:buNone/>
            </a:pPr>
            <a:r>
              <a:rPr lang="en-GB" sz="1800" b="0" i="0" u="none" strike="noStrike" cap="none">
                <a:solidFill>
                  <a:srgbClr val="231F20"/>
                </a:solidFill>
                <a:latin typeface="Calibri"/>
                <a:ea typeface="Calibri"/>
                <a:cs typeface="Calibri"/>
                <a:sym typeface="Calibri"/>
              </a:rPr>
              <a:t>Specific Responsibilities</a:t>
            </a:r>
            <a:endParaRPr sz="1800" b="0" i="0" u="none" strike="noStrike" cap="none">
              <a:solidFill>
                <a:schemeClr val="dk1"/>
              </a:solidFill>
              <a:latin typeface="Calibri"/>
              <a:ea typeface="Calibri"/>
              <a:cs typeface="Calibri"/>
              <a:sym typeface="Calibri"/>
            </a:endParaRPr>
          </a:p>
        </p:txBody>
      </p:sp>
      <p:sp>
        <p:nvSpPr>
          <p:cNvPr id="63" name="Google Shape;63;p8"/>
          <p:cNvSpPr txBox="1"/>
          <p:nvPr/>
        </p:nvSpPr>
        <p:spPr>
          <a:xfrm>
            <a:off x="4014737" y="1118240"/>
            <a:ext cx="6438900" cy="5359400"/>
          </a:xfrm>
          <a:prstGeom prst="rect">
            <a:avLst/>
          </a:prstGeom>
          <a:noFill/>
          <a:ln>
            <a:noFill/>
          </a:ln>
        </p:spPr>
        <p:txBody>
          <a:bodyPr spcFirstLastPara="1" wrap="square" lIns="0" tIns="12700" rIns="0" bIns="0" anchor="t" anchorCtr="0">
            <a:noAutofit/>
          </a:bodyPr>
          <a:lstStyle/>
          <a:p>
            <a:pPr marL="241300" marR="476250" lvl="0" indent="-228600" algn="l" rtl="0">
              <a:lnSpc>
                <a:spcPct val="100000"/>
              </a:lnSpc>
              <a:spcBef>
                <a:spcPts val="0"/>
              </a:spcBef>
              <a:spcAft>
                <a:spcPts val="0"/>
              </a:spcAft>
              <a:buClr>
                <a:srgbClr val="231F20"/>
              </a:buClr>
              <a:buSzPts val="1400"/>
              <a:buFont typeface="Calibri"/>
              <a:buChar char="•"/>
            </a:pPr>
            <a:r>
              <a:rPr lang="en-GB" sz="1400" b="0" i="0" u="none" strike="noStrike" cap="none" dirty="0">
                <a:solidFill>
                  <a:srgbClr val="231F20"/>
                </a:solidFill>
                <a:latin typeface="Calibri"/>
                <a:ea typeface="Calibri"/>
                <a:cs typeface="Calibri"/>
                <a:sym typeface="Calibri"/>
              </a:rPr>
              <a:t>Teach a class of pupils and ensure that planning, preparation, assessment and  reporting meet their varying learning and social needs.</a:t>
            </a:r>
            <a:endParaRPr sz="1400" b="0" i="0" u="none" strike="noStrike" cap="none" dirty="0">
              <a:solidFill>
                <a:schemeClr val="dk1"/>
              </a:solidFill>
              <a:latin typeface="Calibri"/>
              <a:ea typeface="Calibri"/>
              <a:cs typeface="Calibri"/>
              <a:sym typeface="Calibri"/>
            </a:endParaRPr>
          </a:p>
          <a:p>
            <a:pPr marL="241300" marR="168275" lvl="0" indent="-228600" algn="l" rtl="0">
              <a:lnSpc>
                <a:spcPct val="100000"/>
              </a:lnSpc>
              <a:spcBef>
                <a:spcPts val="0"/>
              </a:spcBef>
              <a:spcAft>
                <a:spcPts val="0"/>
              </a:spcAft>
              <a:buClr>
                <a:srgbClr val="231F20"/>
              </a:buClr>
              <a:buSzPts val="1400"/>
              <a:buFont typeface="Calibri"/>
              <a:buChar char="•"/>
            </a:pPr>
            <a:r>
              <a:rPr lang="en-GB" sz="1400" b="0" i="0" u="none" strike="noStrike" cap="none" dirty="0">
                <a:solidFill>
                  <a:srgbClr val="231F20"/>
                </a:solidFill>
                <a:latin typeface="Calibri"/>
                <a:ea typeface="Calibri"/>
                <a:cs typeface="Calibri"/>
                <a:sym typeface="Calibri"/>
              </a:rPr>
              <a:t>Maintain the positive ethos and core values of the school, both inside and outside  the classroom.</a:t>
            </a:r>
            <a:endParaRPr sz="1400" b="0" i="0" u="none" strike="noStrike" cap="none" dirty="0">
              <a:solidFill>
                <a:schemeClr val="dk1"/>
              </a:solidFill>
              <a:latin typeface="Calibri"/>
              <a:ea typeface="Calibri"/>
              <a:cs typeface="Calibri"/>
              <a:sym typeface="Calibri"/>
            </a:endParaRPr>
          </a:p>
          <a:p>
            <a:pPr marL="241300" marR="140970" lvl="0" indent="-228600" algn="l" rtl="0">
              <a:lnSpc>
                <a:spcPct val="100000"/>
              </a:lnSpc>
              <a:spcBef>
                <a:spcPts val="0"/>
              </a:spcBef>
              <a:spcAft>
                <a:spcPts val="0"/>
              </a:spcAft>
              <a:buClr>
                <a:srgbClr val="231F20"/>
              </a:buClr>
              <a:buSzPts val="1400"/>
              <a:buFont typeface="Calibri"/>
              <a:buChar char="•"/>
            </a:pPr>
            <a:r>
              <a:rPr lang="en-GB" sz="1400" b="0" i="0" u="none" strike="noStrike" cap="none" dirty="0">
                <a:solidFill>
                  <a:srgbClr val="231F20"/>
                </a:solidFill>
                <a:latin typeface="Calibri"/>
                <a:ea typeface="Calibri"/>
                <a:cs typeface="Calibri"/>
                <a:sym typeface="Calibri"/>
              </a:rPr>
              <a:t>Ensure that the current national conditions of employment for school teachers are  met.</a:t>
            </a:r>
            <a:endParaRPr sz="1400" b="0" i="0" u="none" strike="noStrike" cap="none" dirty="0">
              <a:solidFill>
                <a:schemeClr val="dk1"/>
              </a:solidFill>
              <a:latin typeface="Calibri"/>
              <a:ea typeface="Calibri"/>
              <a:cs typeface="Calibri"/>
              <a:sym typeface="Calibri"/>
            </a:endParaRPr>
          </a:p>
          <a:p>
            <a:pPr marL="241300" marR="0" lvl="0" indent="-228600" algn="l" rtl="0">
              <a:lnSpc>
                <a:spcPct val="100000"/>
              </a:lnSpc>
              <a:spcBef>
                <a:spcPts val="0"/>
              </a:spcBef>
              <a:spcAft>
                <a:spcPts val="0"/>
              </a:spcAft>
              <a:buClr>
                <a:srgbClr val="231F20"/>
              </a:buClr>
              <a:buSzPts val="1400"/>
              <a:buFont typeface="Calibri"/>
              <a:buChar char="•"/>
            </a:pPr>
            <a:r>
              <a:rPr lang="en-GB" sz="1400" b="0" i="0" u="none" strike="noStrike" cap="none" dirty="0">
                <a:solidFill>
                  <a:srgbClr val="231F20"/>
                </a:solidFill>
                <a:latin typeface="Calibri"/>
                <a:ea typeface="Calibri"/>
                <a:cs typeface="Calibri"/>
                <a:sym typeface="Calibri"/>
              </a:rPr>
              <a:t>Implement agreed school policies and guidelines.</a:t>
            </a:r>
            <a:endParaRPr sz="1400" b="0" i="0" u="none" strike="noStrike" cap="none" dirty="0">
              <a:solidFill>
                <a:schemeClr val="dk1"/>
              </a:solidFill>
              <a:latin typeface="Calibri"/>
              <a:ea typeface="Calibri"/>
              <a:cs typeface="Calibri"/>
              <a:sym typeface="Calibri"/>
            </a:endParaRPr>
          </a:p>
          <a:p>
            <a:pPr marL="241300" marR="586105" lvl="0" indent="-228600" algn="l" rtl="0">
              <a:lnSpc>
                <a:spcPct val="100000"/>
              </a:lnSpc>
              <a:spcBef>
                <a:spcPts val="0"/>
              </a:spcBef>
              <a:spcAft>
                <a:spcPts val="0"/>
              </a:spcAft>
              <a:buClr>
                <a:srgbClr val="231F20"/>
              </a:buClr>
              <a:buSzPts val="1400"/>
              <a:buFont typeface="Calibri"/>
              <a:buChar char="•"/>
            </a:pPr>
            <a:r>
              <a:rPr lang="en-GB" sz="1400" b="0" i="0" u="none" strike="noStrike" cap="none" dirty="0">
                <a:solidFill>
                  <a:srgbClr val="231F20"/>
                </a:solidFill>
                <a:latin typeface="Calibri"/>
                <a:ea typeface="Calibri"/>
                <a:cs typeface="Calibri"/>
                <a:sym typeface="Calibri"/>
              </a:rPr>
              <a:t>Have the highest expectation of every child, believing that every learner has  unlimited potential for development.</a:t>
            </a:r>
            <a:endParaRPr sz="1400" b="0" i="0" u="none" strike="noStrike" cap="none" dirty="0">
              <a:solidFill>
                <a:schemeClr val="dk1"/>
              </a:solidFill>
              <a:latin typeface="Calibri"/>
              <a:ea typeface="Calibri"/>
              <a:cs typeface="Calibri"/>
              <a:sym typeface="Calibri"/>
            </a:endParaRPr>
          </a:p>
          <a:p>
            <a:pPr marL="241300" marR="0" lvl="0" indent="-228600" algn="l" rtl="0">
              <a:lnSpc>
                <a:spcPct val="100000"/>
              </a:lnSpc>
              <a:spcBef>
                <a:spcPts val="0"/>
              </a:spcBef>
              <a:spcAft>
                <a:spcPts val="0"/>
              </a:spcAft>
              <a:buClr>
                <a:srgbClr val="231F20"/>
              </a:buClr>
              <a:buSzPts val="1400"/>
              <a:buFont typeface="Calibri"/>
              <a:buChar char="•"/>
            </a:pPr>
            <a:r>
              <a:rPr lang="en-GB" sz="1400" b="0" i="0" u="none" strike="noStrike" cap="none" dirty="0">
                <a:solidFill>
                  <a:srgbClr val="231F20"/>
                </a:solidFill>
                <a:latin typeface="Calibri"/>
                <a:ea typeface="Calibri"/>
                <a:cs typeface="Calibri"/>
                <a:sym typeface="Calibri"/>
              </a:rPr>
              <a:t>Set clear targets, based on prior attainment, for pupils learning.</a:t>
            </a:r>
            <a:endParaRPr sz="1400" b="0" i="0" u="none" strike="noStrike" cap="none" dirty="0">
              <a:solidFill>
                <a:schemeClr val="dk1"/>
              </a:solidFill>
              <a:latin typeface="Calibri"/>
              <a:ea typeface="Calibri"/>
              <a:cs typeface="Calibri"/>
              <a:sym typeface="Calibri"/>
            </a:endParaRPr>
          </a:p>
          <a:p>
            <a:pPr marL="241300" marR="5080" lvl="0" indent="-228600" algn="just" rtl="0">
              <a:lnSpc>
                <a:spcPct val="100000"/>
              </a:lnSpc>
              <a:spcBef>
                <a:spcPts val="0"/>
              </a:spcBef>
              <a:spcAft>
                <a:spcPts val="0"/>
              </a:spcAft>
              <a:buClr>
                <a:srgbClr val="231F20"/>
              </a:buClr>
              <a:buSzPts val="1400"/>
              <a:buFont typeface="Calibri"/>
              <a:buChar char="•"/>
            </a:pPr>
            <a:r>
              <a:rPr lang="en-GB" sz="1400" b="0" i="0" u="none" strike="noStrike" cap="none" dirty="0">
                <a:solidFill>
                  <a:srgbClr val="231F20"/>
                </a:solidFill>
                <a:latin typeface="Calibri"/>
                <a:ea typeface="Calibri"/>
                <a:cs typeface="Calibri"/>
                <a:sym typeface="Calibri"/>
              </a:rPr>
              <a:t>Plan and resource a classroom that will encourage the development of all aspects of  children’s learning including their independent use of resources and involvement in  their learning.</a:t>
            </a:r>
            <a:endParaRPr sz="1400" b="0" i="0" u="none" strike="noStrike" cap="none" dirty="0">
              <a:solidFill>
                <a:schemeClr val="dk1"/>
              </a:solidFill>
              <a:latin typeface="Calibri"/>
              <a:ea typeface="Calibri"/>
              <a:cs typeface="Calibri"/>
              <a:sym typeface="Calibri"/>
            </a:endParaRPr>
          </a:p>
          <a:p>
            <a:pPr marL="241300" marR="302895" lvl="0" indent="-228600" algn="l" rtl="0">
              <a:lnSpc>
                <a:spcPct val="100000"/>
              </a:lnSpc>
              <a:spcBef>
                <a:spcPts val="0"/>
              </a:spcBef>
              <a:spcAft>
                <a:spcPts val="0"/>
              </a:spcAft>
              <a:buClr>
                <a:srgbClr val="231F20"/>
              </a:buClr>
              <a:buSzPts val="1400"/>
              <a:buFont typeface="Calibri"/>
              <a:buChar char="•"/>
            </a:pPr>
            <a:r>
              <a:rPr lang="en-GB" sz="1400" b="0" i="0" u="none" strike="noStrike" cap="none" dirty="0">
                <a:solidFill>
                  <a:srgbClr val="231F20"/>
                </a:solidFill>
                <a:latin typeface="Calibri"/>
                <a:ea typeface="Calibri"/>
                <a:cs typeface="Calibri"/>
                <a:sym typeface="Calibri"/>
              </a:rPr>
              <a:t>Set children high standards in the content and presentation of their work by the  quality of your displays of that work.</a:t>
            </a:r>
            <a:endParaRPr sz="1400" b="0" i="0" u="none" strike="noStrike" cap="none" dirty="0">
              <a:solidFill>
                <a:schemeClr val="dk1"/>
              </a:solidFill>
              <a:latin typeface="Calibri"/>
              <a:ea typeface="Calibri"/>
              <a:cs typeface="Calibri"/>
              <a:sym typeface="Calibri"/>
            </a:endParaRPr>
          </a:p>
          <a:p>
            <a:pPr marL="241300" marR="769620" lvl="0" indent="-228600" algn="l" rtl="0">
              <a:lnSpc>
                <a:spcPct val="100000"/>
              </a:lnSpc>
              <a:spcBef>
                <a:spcPts val="0"/>
              </a:spcBef>
              <a:spcAft>
                <a:spcPts val="0"/>
              </a:spcAft>
              <a:buClr>
                <a:srgbClr val="231F20"/>
              </a:buClr>
              <a:buSzPts val="1400"/>
              <a:buFont typeface="Calibri"/>
              <a:buChar char="•"/>
            </a:pPr>
            <a:r>
              <a:rPr lang="en-GB" sz="1400" b="0" i="0" u="none" strike="noStrike" cap="none" dirty="0">
                <a:solidFill>
                  <a:srgbClr val="231F20"/>
                </a:solidFill>
                <a:latin typeface="Calibri"/>
                <a:ea typeface="Calibri"/>
                <a:cs typeface="Calibri"/>
                <a:sym typeface="Calibri"/>
              </a:rPr>
              <a:t>Maintain a positive learning environment, in accordance with the school’s  behaviour policy.</a:t>
            </a:r>
            <a:endParaRPr sz="1400" b="0" i="0" u="none" strike="noStrike" cap="none" dirty="0">
              <a:solidFill>
                <a:schemeClr val="dk1"/>
              </a:solidFill>
              <a:latin typeface="Calibri"/>
              <a:ea typeface="Calibri"/>
              <a:cs typeface="Calibri"/>
              <a:sym typeface="Calibri"/>
            </a:endParaRPr>
          </a:p>
          <a:p>
            <a:pPr marL="241300" marR="111760" lvl="0" indent="-228600" algn="l" rtl="0">
              <a:lnSpc>
                <a:spcPct val="100000"/>
              </a:lnSpc>
              <a:spcBef>
                <a:spcPts val="0"/>
              </a:spcBef>
              <a:spcAft>
                <a:spcPts val="0"/>
              </a:spcAft>
              <a:buClr>
                <a:srgbClr val="231F20"/>
              </a:buClr>
              <a:buSzPts val="1400"/>
              <a:buFont typeface="Calibri"/>
              <a:buChar char="•"/>
            </a:pPr>
            <a:r>
              <a:rPr lang="en-GB" sz="1400" b="0" i="0" u="none" strike="noStrike" cap="none" dirty="0">
                <a:solidFill>
                  <a:srgbClr val="231F20"/>
                </a:solidFill>
                <a:latin typeface="Calibri"/>
                <a:ea typeface="Calibri"/>
                <a:cs typeface="Calibri"/>
                <a:sym typeface="Calibri"/>
              </a:rPr>
              <a:t>Work in partnership with parents and carers in providing a quality education  experience for all the children and report to parents on the development, progress  and attainment of pupils.</a:t>
            </a:r>
            <a:endParaRPr sz="1400" b="0" i="0" u="none" strike="noStrike" cap="none" dirty="0">
              <a:solidFill>
                <a:schemeClr val="dk1"/>
              </a:solidFill>
              <a:latin typeface="Calibri"/>
              <a:ea typeface="Calibri"/>
              <a:cs typeface="Calibri"/>
              <a:sym typeface="Calibri"/>
            </a:endParaRPr>
          </a:p>
          <a:p>
            <a:pPr marL="241300" marR="492759" lvl="0" indent="-228600" algn="l" rtl="0">
              <a:lnSpc>
                <a:spcPct val="100000"/>
              </a:lnSpc>
              <a:spcBef>
                <a:spcPts val="0"/>
              </a:spcBef>
              <a:spcAft>
                <a:spcPts val="0"/>
              </a:spcAft>
              <a:buClr>
                <a:srgbClr val="231F20"/>
              </a:buClr>
              <a:buSzPts val="1400"/>
              <a:buFont typeface="Calibri"/>
              <a:buChar char="•"/>
            </a:pPr>
            <a:r>
              <a:rPr lang="en-GB" sz="1400" b="0" i="0" u="none" strike="noStrike" cap="none" dirty="0">
                <a:solidFill>
                  <a:srgbClr val="231F20"/>
                </a:solidFill>
                <a:latin typeface="Calibri"/>
                <a:ea typeface="Calibri"/>
                <a:cs typeface="Calibri"/>
                <a:sym typeface="Calibri"/>
              </a:rPr>
              <a:t>Participate in meetings which relate to the school’s management, curriculum,  administration or organisation.</a:t>
            </a:r>
            <a:endParaRPr sz="1400" b="0" i="0" u="none" strike="noStrike" cap="none" dirty="0">
              <a:solidFill>
                <a:schemeClr val="dk1"/>
              </a:solidFill>
              <a:latin typeface="Calibri"/>
              <a:ea typeface="Calibri"/>
              <a:cs typeface="Calibri"/>
              <a:sym typeface="Calibri"/>
            </a:endParaRPr>
          </a:p>
          <a:p>
            <a:pPr marL="241300" marR="0" lvl="0" indent="-228600" algn="l" rtl="0">
              <a:lnSpc>
                <a:spcPct val="100000"/>
              </a:lnSpc>
              <a:spcBef>
                <a:spcPts val="0"/>
              </a:spcBef>
              <a:spcAft>
                <a:spcPts val="0"/>
              </a:spcAft>
              <a:buClr>
                <a:srgbClr val="231F20"/>
              </a:buClr>
              <a:buSzPts val="1400"/>
              <a:buFont typeface="Calibri"/>
              <a:buChar char="•"/>
            </a:pPr>
            <a:r>
              <a:rPr lang="en-GB" sz="1400" b="0" i="0" u="none" strike="noStrike" cap="none" dirty="0">
                <a:solidFill>
                  <a:srgbClr val="231F20"/>
                </a:solidFill>
                <a:latin typeface="Calibri"/>
                <a:ea typeface="Calibri"/>
                <a:cs typeface="Calibri"/>
                <a:sym typeface="Calibri"/>
              </a:rPr>
              <a:t>Communicate and co-operate with specialists from outside agencies.</a:t>
            </a:r>
            <a:endParaRPr sz="1400" b="0" i="0" u="none" strike="noStrike" cap="none" dirty="0">
              <a:solidFill>
                <a:schemeClr val="dk1"/>
              </a:solidFill>
              <a:latin typeface="Calibri"/>
              <a:ea typeface="Calibri"/>
              <a:cs typeface="Calibri"/>
              <a:sym typeface="Calibri"/>
            </a:endParaRPr>
          </a:p>
          <a:p>
            <a:pPr marL="241300" marR="0" lvl="0" indent="-228600" algn="l" rtl="0">
              <a:lnSpc>
                <a:spcPct val="100000"/>
              </a:lnSpc>
              <a:spcBef>
                <a:spcPts val="0"/>
              </a:spcBef>
              <a:spcAft>
                <a:spcPts val="0"/>
              </a:spcAft>
              <a:buClr>
                <a:srgbClr val="231F20"/>
              </a:buClr>
              <a:buSzPts val="1400"/>
              <a:buFont typeface="Calibri"/>
              <a:buChar char="•"/>
            </a:pPr>
            <a:r>
              <a:rPr lang="en-GB" sz="1400" b="0" i="0" u="none" strike="noStrike" cap="none" dirty="0">
                <a:solidFill>
                  <a:srgbClr val="231F20"/>
                </a:solidFill>
                <a:latin typeface="Calibri"/>
                <a:ea typeface="Calibri"/>
                <a:cs typeface="Calibri"/>
                <a:sym typeface="Calibri"/>
              </a:rPr>
              <a:t>Lead, organise and direct support staff within the classroom.</a:t>
            </a:r>
            <a:endParaRPr sz="1400" b="0" i="0" u="none" strike="noStrike" cap="none" dirty="0">
              <a:solidFill>
                <a:schemeClr val="dk1"/>
              </a:solidFill>
              <a:latin typeface="Calibri"/>
              <a:ea typeface="Calibri"/>
              <a:cs typeface="Calibri"/>
              <a:sym typeface="Calibri"/>
            </a:endParaRPr>
          </a:p>
          <a:p>
            <a:pPr marL="241300" marR="0" lvl="0" indent="-228600" algn="l" rtl="0">
              <a:lnSpc>
                <a:spcPct val="100000"/>
              </a:lnSpc>
              <a:spcBef>
                <a:spcPts val="0"/>
              </a:spcBef>
              <a:spcAft>
                <a:spcPts val="0"/>
              </a:spcAft>
              <a:buClr>
                <a:srgbClr val="231F20"/>
              </a:buClr>
              <a:buSzPts val="1400"/>
              <a:buFont typeface="Calibri"/>
              <a:buChar char="•"/>
            </a:pPr>
            <a:r>
              <a:rPr lang="en-GB" sz="1400" b="0" i="0" u="none" strike="noStrike" cap="none" dirty="0">
                <a:solidFill>
                  <a:srgbClr val="231F20"/>
                </a:solidFill>
                <a:latin typeface="Calibri"/>
                <a:ea typeface="Calibri"/>
                <a:cs typeface="Calibri"/>
                <a:sym typeface="Calibri"/>
              </a:rPr>
              <a:t>Participate in the appraisal system.</a:t>
            </a:r>
            <a:endParaRPr sz="1400" b="0" i="0" u="none" strike="noStrike" cap="none" dirty="0">
              <a:solidFill>
                <a:schemeClr val="dk1"/>
              </a:solidFill>
              <a:latin typeface="Calibri"/>
              <a:ea typeface="Calibri"/>
              <a:cs typeface="Calibri"/>
              <a:sym typeface="Calibri"/>
            </a:endParaRPr>
          </a:p>
        </p:txBody>
      </p:sp>
      <p:sp>
        <p:nvSpPr>
          <p:cNvPr id="65" name="Google Shape;65;p8"/>
          <p:cNvSpPr txBox="1"/>
          <p:nvPr/>
        </p:nvSpPr>
        <p:spPr>
          <a:xfrm>
            <a:off x="0" y="7189481"/>
            <a:ext cx="10680249" cy="373369"/>
          </a:xfrm>
          <a:prstGeom prst="rect">
            <a:avLst/>
          </a:prstGeom>
          <a:noFill/>
          <a:ln>
            <a:noFill/>
          </a:ln>
        </p:spPr>
        <p:txBody>
          <a:bodyPr spcFirstLastPara="1" wrap="square" lIns="0" tIns="12700" rIns="0" bIns="0" anchor="t" anchorCtr="0">
            <a:noAutofit/>
          </a:bodyPr>
          <a:lstStyle/>
          <a:p>
            <a:pPr marL="12700" lvl="0" algn="ctr">
              <a:spcBef>
                <a:spcPts val="50"/>
              </a:spcBef>
              <a:buClrTx/>
            </a:pPr>
            <a:r>
              <a:rPr lang="en-GB" sz="1000" kern="1200" spc="15">
                <a:solidFill>
                  <a:srgbClr val="FFFFFF"/>
                </a:solidFill>
                <a:latin typeface="Calibri"/>
                <a:ea typeface="+mn-ea"/>
                <a:cs typeface="Calibri"/>
              </a:rPr>
              <a:t>The Tapscott Learning Trust, Atlas Road, London E13 0AG  </a:t>
            </a:r>
            <a:r>
              <a:rPr lang="en-GB" sz="1000" kern="1200" spc="15">
                <a:solidFill>
                  <a:srgbClr val="FFFFFF"/>
                </a:solidFill>
                <a:latin typeface="Calibri"/>
                <a:ea typeface="+mn-ea"/>
                <a:cs typeface="Calibri"/>
                <a:hlinkClick r:id="rId3"/>
              </a:rPr>
              <a:t>info@ttlt.academy</a:t>
            </a:r>
            <a:r>
              <a:rPr lang="en-GB" sz="1000" kern="1200" spc="15">
                <a:solidFill>
                  <a:srgbClr val="FFFFFF"/>
                </a:solidFill>
                <a:latin typeface="Calibri"/>
                <a:ea typeface="+mn-ea"/>
                <a:cs typeface="Calibri"/>
              </a:rPr>
              <a:t>         www.ttlt.academy</a:t>
            </a:r>
            <a:endParaRPr lang="en-GB" sz="1000" kern="1200" spc="15" dirty="0">
              <a:solidFill>
                <a:srgbClr val="FFFFFF"/>
              </a:solidFill>
              <a:latin typeface="Calibri"/>
              <a:ea typeface="+mn-ea"/>
              <a:cs typeface="Calibri"/>
            </a:endParaRPr>
          </a:p>
        </p:txBody>
      </p:sp>
      <p:pic>
        <p:nvPicPr>
          <p:cNvPr id="68" name="Google Shape;68;p8"/>
          <p:cNvPicPr preferRelativeResize="0"/>
          <p:nvPr/>
        </p:nvPicPr>
        <p:blipFill rotWithShape="1">
          <a:blip r:embed="rId4">
            <a:alphaModFix/>
          </a:blip>
          <a:srcRect/>
          <a:stretch/>
        </p:blipFill>
        <p:spPr>
          <a:xfrm>
            <a:off x="-11881" y="434200"/>
            <a:ext cx="4026618" cy="6676376"/>
          </a:xfrm>
          <a:prstGeom prst="rect">
            <a:avLst/>
          </a:prstGeom>
          <a:noFill/>
          <a:ln>
            <a:noFill/>
          </a:ln>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91005" y="5868402"/>
            <a:ext cx="1543050" cy="111442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Shape 72"/>
        <p:cNvGrpSpPr/>
        <p:nvPr/>
      </p:nvGrpSpPr>
      <p:grpSpPr>
        <a:xfrm>
          <a:off x="0" y="0"/>
          <a:ext cx="0" cy="0"/>
          <a:chOff x="0" y="0"/>
          <a:chExt cx="0" cy="0"/>
        </a:xfrm>
      </p:grpSpPr>
      <p:sp>
        <p:nvSpPr>
          <p:cNvPr id="73" name="Google Shape;73;p9"/>
          <p:cNvSpPr/>
          <p:nvPr/>
        </p:nvSpPr>
        <p:spPr>
          <a:xfrm>
            <a:off x="0" y="0"/>
            <a:ext cx="10693400" cy="465942"/>
          </a:xfrm>
          <a:custGeom>
            <a:avLst/>
            <a:gdLst/>
            <a:ahLst/>
            <a:cxnLst/>
            <a:rect l="l" t="t" r="r" b="b"/>
            <a:pathLst>
              <a:path w="10238104" h="457200" extrusionOk="0">
                <a:moveTo>
                  <a:pt x="0" y="457200"/>
                </a:moveTo>
                <a:lnTo>
                  <a:pt x="10238041" y="457200"/>
                </a:lnTo>
                <a:lnTo>
                  <a:pt x="10238041" y="0"/>
                </a:lnTo>
                <a:lnTo>
                  <a:pt x="0" y="0"/>
                </a:lnTo>
                <a:lnTo>
                  <a:pt x="0" y="457200"/>
                </a:lnTo>
                <a:close/>
              </a:path>
            </a:pathLst>
          </a:custGeom>
          <a:solidFill>
            <a:srgbClr val="25408F"/>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74" name="Google Shape;74;p9"/>
          <p:cNvSpPr txBox="1">
            <a:spLocks noGrp="1"/>
          </p:cNvSpPr>
          <p:nvPr>
            <p:ph type="title"/>
          </p:nvPr>
        </p:nvSpPr>
        <p:spPr>
          <a:xfrm>
            <a:off x="3090138" y="64305"/>
            <a:ext cx="3877192" cy="299720"/>
          </a:xfrm>
          <a:prstGeom prst="rect">
            <a:avLst/>
          </a:prstGeom>
          <a:noFill/>
          <a:ln>
            <a:noFill/>
          </a:ln>
        </p:spPr>
        <p:txBody>
          <a:bodyPr spcFirstLastPara="1" wrap="square" lIns="0" tIns="12700" rIns="0" bIns="0" anchor="t" anchorCtr="0">
            <a:noAutofit/>
          </a:bodyPr>
          <a:lstStyle/>
          <a:p>
            <a:pPr marL="12700" lvl="0" indent="0" algn="l" rtl="0">
              <a:lnSpc>
                <a:spcPct val="100000"/>
              </a:lnSpc>
              <a:spcBef>
                <a:spcPts val="0"/>
              </a:spcBef>
              <a:spcAft>
                <a:spcPts val="0"/>
              </a:spcAft>
              <a:buSzPts val="1400"/>
              <a:buNone/>
            </a:pPr>
            <a:r>
              <a:rPr lang="en-GB"/>
              <a:t>North Beckton Primary School Job Profile</a:t>
            </a:r>
            <a:endParaRPr/>
          </a:p>
        </p:txBody>
      </p:sp>
      <p:sp>
        <p:nvSpPr>
          <p:cNvPr id="75" name="Google Shape;75;p9"/>
          <p:cNvSpPr/>
          <p:nvPr/>
        </p:nvSpPr>
        <p:spPr>
          <a:xfrm>
            <a:off x="0" y="7119307"/>
            <a:ext cx="10693400" cy="441325"/>
          </a:xfrm>
          <a:custGeom>
            <a:avLst/>
            <a:gdLst/>
            <a:ahLst/>
            <a:cxnLst/>
            <a:rect l="l" t="t" r="r" b="b"/>
            <a:pathLst>
              <a:path w="10238104" h="441325" extrusionOk="0">
                <a:moveTo>
                  <a:pt x="0" y="440697"/>
                </a:moveTo>
                <a:lnTo>
                  <a:pt x="10238041" y="440697"/>
                </a:lnTo>
                <a:lnTo>
                  <a:pt x="10238041" y="0"/>
                </a:lnTo>
                <a:lnTo>
                  <a:pt x="0" y="0"/>
                </a:lnTo>
                <a:lnTo>
                  <a:pt x="0" y="440697"/>
                </a:lnTo>
                <a:close/>
              </a:path>
            </a:pathLst>
          </a:custGeom>
          <a:solidFill>
            <a:srgbClr val="25408F"/>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77" name="Google Shape;77;p9"/>
          <p:cNvSpPr txBox="1"/>
          <p:nvPr/>
        </p:nvSpPr>
        <p:spPr>
          <a:xfrm>
            <a:off x="0" y="7221600"/>
            <a:ext cx="10693400" cy="363649"/>
          </a:xfrm>
          <a:prstGeom prst="rect">
            <a:avLst/>
          </a:prstGeom>
          <a:noFill/>
          <a:ln>
            <a:noFill/>
          </a:ln>
        </p:spPr>
        <p:txBody>
          <a:bodyPr spcFirstLastPara="1" wrap="square" lIns="0" tIns="12700" rIns="0" bIns="0" anchor="t" anchorCtr="0">
            <a:noAutofit/>
          </a:bodyPr>
          <a:lstStyle/>
          <a:p>
            <a:pPr marL="12700" lvl="0" algn="ctr">
              <a:spcBef>
                <a:spcPts val="50"/>
              </a:spcBef>
              <a:buClrTx/>
            </a:pPr>
            <a:r>
              <a:rPr lang="en-GB" sz="1000" kern="1200" spc="15">
                <a:solidFill>
                  <a:srgbClr val="FFFFFF"/>
                </a:solidFill>
                <a:latin typeface="Calibri"/>
                <a:ea typeface="+mn-ea"/>
                <a:cs typeface="Calibri"/>
              </a:rPr>
              <a:t>The Tapscott Learning Trust, Atlas Road, London E13 0AG  </a:t>
            </a:r>
            <a:r>
              <a:rPr lang="en-GB" sz="1000" kern="1200" spc="15">
                <a:solidFill>
                  <a:srgbClr val="FFFFFF"/>
                </a:solidFill>
                <a:latin typeface="Calibri"/>
                <a:ea typeface="+mn-ea"/>
                <a:cs typeface="Calibri"/>
                <a:hlinkClick r:id="rId3"/>
              </a:rPr>
              <a:t>info@ttlt.academy</a:t>
            </a:r>
            <a:r>
              <a:rPr lang="en-GB" sz="1000" kern="1200" spc="15">
                <a:solidFill>
                  <a:srgbClr val="FFFFFF"/>
                </a:solidFill>
                <a:latin typeface="Calibri"/>
                <a:ea typeface="+mn-ea"/>
                <a:cs typeface="Calibri"/>
              </a:rPr>
              <a:t>         www.ttlt.academy</a:t>
            </a:r>
            <a:endParaRPr lang="en-GB" sz="1000" kern="1200" spc="15" dirty="0">
              <a:solidFill>
                <a:srgbClr val="FFFFFF"/>
              </a:solidFill>
              <a:latin typeface="Calibri"/>
              <a:ea typeface="+mn-ea"/>
              <a:cs typeface="Calibri"/>
            </a:endParaRPr>
          </a:p>
        </p:txBody>
      </p:sp>
      <p:sp>
        <p:nvSpPr>
          <p:cNvPr id="80" name="Google Shape;80;p9"/>
          <p:cNvSpPr txBox="1"/>
          <p:nvPr/>
        </p:nvSpPr>
        <p:spPr>
          <a:xfrm>
            <a:off x="4019676" y="568236"/>
            <a:ext cx="6525741" cy="6644640"/>
          </a:xfrm>
          <a:prstGeom prst="rect">
            <a:avLst/>
          </a:prstGeom>
          <a:noFill/>
          <a:ln>
            <a:noFill/>
          </a:ln>
        </p:spPr>
        <p:txBody>
          <a:bodyPr spcFirstLastPara="1" wrap="square" lIns="0" tIns="169525" rIns="0" bIns="0" anchor="t" anchorCtr="0">
            <a:noAutofit/>
          </a:bodyPr>
          <a:lstStyle/>
          <a:p>
            <a:pPr marL="29844" marR="0" lvl="0" indent="0" algn="l" rtl="0">
              <a:lnSpc>
                <a:spcPct val="100000"/>
              </a:lnSpc>
              <a:spcBef>
                <a:spcPts val="0"/>
              </a:spcBef>
              <a:spcAft>
                <a:spcPts val="0"/>
              </a:spcAft>
              <a:buClr>
                <a:srgbClr val="000000"/>
              </a:buClr>
              <a:buSzPts val="1800"/>
              <a:buFont typeface="Arial"/>
              <a:buNone/>
            </a:pPr>
            <a:r>
              <a:rPr lang="en-GB" sz="1800" b="1" i="0" u="none" strike="noStrike" cap="none" dirty="0">
                <a:solidFill>
                  <a:srgbClr val="231F20"/>
                </a:solidFill>
                <a:latin typeface="Calibri"/>
                <a:ea typeface="Calibri"/>
                <a:cs typeface="Calibri"/>
                <a:sym typeface="Calibri"/>
              </a:rPr>
              <a:t>Equality and </a:t>
            </a:r>
            <a:r>
              <a:rPr lang="en-GB" sz="1800" b="1" i="0" u="none" strike="noStrike" cap="none" dirty="0" smtClean="0">
                <a:solidFill>
                  <a:srgbClr val="231F20"/>
                </a:solidFill>
                <a:latin typeface="Calibri"/>
                <a:ea typeface="Calibri"/>
                <a:cs typeface="Calibri"/>
                <a:sym typeface="Calibri"/>
              </a:rPr>
              <a:t>Diversity</a:t>
            </a:r>
          </a:p>
          <a:p>
            <a:pPr marL="29844" marR="0" lvl="0" indent="0" algn="l" rtl="0">
              <a:lnSpc>
                <a:spcPct val="100000"/>
              </a:lnSpc>
              <a:spcBef>
                <a:spcPts val="0"/>
              </a:spcBef>
              <a:spcAft>
                <a:spcPts val="0"/>
              </a:spcAft>
              <a:buClr>
                <a:srgbClr val="000000"/>
              </a:buClr>
              <a:buSzPts val="1800"/>
              <a:buFont typeface="Arial"/>
              <a:buNone/>
            </a:pPr>
            <a:endParaRPr lang="en-GB" sz="1000" b="0" i="0" u="none" strike="noStrike" cap="none" dirty="0" smtClean="0">
              <a:solidFill>
                <a:schemeClr val="dk1"/>
              </a:solidFill>
              <a:latin typeface="Calibri"/>
              <a:ea typeface="Calibri"/>
              <a:cs typeface="Calibri"/>
              <a:sym typeface="Calibri"/>
            </a:endParaRPr>
          </a:p>
          <a:p>
            <a:pPr marL="12700" marR="5080" lvl="0" algn="just">
              <a:buSzPts val="1400"/>
            </a:pPr>
            <a:r>
              <a:rPr lang="en-GB" sz="1400" b="0" i="0" u="none" strike="noStrike" cap="none" dirty="0" smtClean="0">
                <a:solidFill>
                  <a:srgbClr val="231F20"/>
                </a:solidFill>
                <a:latin typeface="Calibri"/>
                <a:ea typeface="Calibri"/>
                <a:cs typeface="Calibri"/>
                <a:sym typeface="Calibri"/>
              </a:rPr>
              <a:t>The Tapscott Learning Trust  is </a:t>
            </a:r>
            <a:r>
              <a:rPr lang="en-GB" sz="1400" b="0" i="0" u="none" strike="noStrike" cap="none" dirty="0">
                <a:solidFill>
                  <a:srgbClr val="231F20"/>
                </a:solidFill>
                <a:latin typeface="Calibri"/>
                <a:ea typeface="Calibri"/>
                <a:cs typeface="Calibri"/>
                <a:sym typeface="Calibri"/>
              </a:rPr>
              <a:t>an Equal Opportunity Employer and recognises that some </a:t>
            </a:r>
            <a:r>
              <a:rPr lang="en-GB" sz="1400" b="0" i="0" u="none" strike="noStrike" cap="none" dirty="0" smtClean="0">
                <a:solidFill>
                  <a:srgbClr val="231F20"/>
                </a:solidFill>
                <a:latin typeface="Calibri"/>
                <a:ea typeface="Calibri"/>
                <a:cs typeface="Calibri"/>
                <a:sym typeface="Calibri"/>
              </a:rPr>
              <a:t>candidates </a:t>
            </a:r>
            <a:r>
              <a:rPr lang="en-GB" sz="1400" b="0" i="0" u="none" strike="noStrike" cap="none" dirty="0">
                <a:solidFill>
                  <a:srgbClr val="231F20"/>
                </a:solidFill>
                <a:latin typeface="Calibri"/>
                <a:ea typeface="Calibri"/>
                <a:cs typeface="Calibri"/>
                <a:sym typeface="Calibri"/>
              </a:rPr>
              <a:t>may have been forced into an untypical or unconventional career path because of  unavoidable personal circumstances or the prejudice they have met  in life. </a:t>
            </a:r>
            <a:endParaRPr lang="en-GB" sz="1400" b="0" i="0" u="none" strike="noStrike" cap="none" dirty="0" smtClean="0">
              <a:solidFill>
                <a:srgbClr val="231F20"/>
              </a:solidFill>
              <a:latin typeface="Calibri"/>
              <a:ea typeface="Calibri"/>
              <a:cs typeface="Calibri"/>
              <a:sym typeface="Calibri"/>
            </a:endParaRPr>
          </a:p>
          <a:p>
            <a:pPr marL="12700" marR="5080" lvl="0" algn="just">
              <a:buSzPts val="1400"/>
            </a:pPr>
            <a:endParaRPr lang="en-GB" dirty="0">
              <a:solidFill>
                <a:srgbClr val="231F20"/>
              </a:solidFill>
              <a:latin typeface="Calibri"/>
              <a:ea typeface="Calibri"/>
              <a:cs typeface="Calibri"/>
              <a:sym typeface="Calibri"/>
            </a:endParaRPr>
          </a:p>
          <a:p>
            <a:pPr marL="12700" marR="5080" lvl="0" algn="just">
              <a:buSzPts val="1400"/>
            </a:pPr>
            <a:r>
              <a:rPr lang="en-GB" sz="1400" b="0" i="0" u="none" strike="noStrike" cap="none" dirty="0" smtClean="0">
                <a:solidFill>
                  <a:srgbClr val="231F20"/>
                </a:solidFill>
                <a:latin typeface="Calibri"/>
                <a:ea typeface="Calibri"/>
                <a:cs typeface="Calibri"/>
                <a:sym typeface="Calibri"/>
              </a:rPr>
              <a:t>Should </a:t>
            </a:r>
            <a:r>
              <a:rPr lang="en-GB" sz="1400" b="0" i="0" u="none" strike="noStrike" cap="none" dirty="0">
                <a:solidFill>
                  <a:srgbClr val="231F20"/>
                </a:solidFill>
                <a:latin typeface="Calibri"/>
                <a:ea typeface="Calibri"/>
                <a:cs typeface="Calibri"/>
                <a:sym typeface="Calibri"/>
              </a:rPr>
              <a:t>this apply to you, we hope you will not be deterred from making </a:t>
            </a:r>
            <a:r>
              <a:rPr lang="en-GB" sz="1400" b="0" i="0" u="none" strike="noStrike" cap="none" dirty="0" smtClean="0">
                <a:solidFill>
                  <a:srgbClr val="231F20"/>
                </a:solidFill>
                <a:latin typeface="Calibri"/>
                <a:ea typeface="Calibri"/>
                <a:cs typeface="Calibri"/>
                <a:sym typeface="Calibri"/>
              </a:rPr>
              <a:t>an </a:t>
            </a:r>
            <a:r>
              <a:rPr lang="en-GB" dirty="0">
                <a:solidFill>
                  <a:srgbClr val="231F20"/>
                </a:solidFill>
                <a:latin typeface="Calibri"/>
                <a:ea typeface="Calibri"/>
                <a:cs typeface="Calibri"/>
                <a:sym typeface="Calibri"/>
              </a:rPr>
              <a:t>application, which will be considered on your overall fulfilment of the requirements of this  person’s </a:t>
            </a:r>
            <a:r>
              <a:rPr lang="en-GB" dirty="0" smtClean="0">
                <a:solidFill>
                  <a:srgbClr val="231F20"/>
                </a:solidFill>
                <a:latin typeface="Calibri"/>
                <a:ea typeface="Calibri"/>
                <a:cs typeface="Calibri"/>
                <a:sym typeface="Calibri"/>
              </a:rPr>
              <a:t>specification.</a:t>
            </a:r>
          </a:p>
          <a:p>
            <a:pPr marL="12700" marR="5080" lvl="0" algn="just">
              <a:buSzPts val="1400"/>
            </a:pPr>
            <a:endParaRPr lang="en-GB" dirty="0">
              <a:solidFill>
                <a:srgbClr val="231F20"/>
              </a:solidFill>
              <a:latin typeface="Calibri"/>
              <a:ea typeface="Calibri"/>
              <a:cs typeface="Calibri"/>
              <a:sym typeface="Calibri"/>
            </a:endParaRPr>
          </a:p>
          <a:p>
            <a:pPr marL="12700" marR="5080" lvl="0" algn="just">
              <a:buSzPts val="1400"/>
            </a:pPr>
            <a:r>
              <a:rPr lang="en-GB" dirty="0" smtClean="0">
                <a:solidFill>
                  <a:srgbClr val="231F20"/>
                </a:solidFill>
                <a:latin typeface="Calibri"/>
                <a:ea typeface="Calibri"/>
                <a:cs typeface="Calibri"/>
                <a:sym typeface="Calibri"/>
              </a:rPr>
              <a:t>As </a:t>
            </a:r>
            <a:r>
              <a:rPr lang="en-GB" dirty="0">
                <a:solidFill>
                  <a:srgbClr val="231F20"/>
                </a:solidFill>
                <a:latin typeface="Calibri"/>
                <a:ea typeface="Calibri"/>
                <a:cs typeface="Calibri"/>
                <a:sym typeface="Calibri"/>
              </a:rPr>
              <a:t>a </a:t>
            </a:r>
            <a:r>
              <a:rPr lang="en-GB" dirty="0" smtClean="0">
                <a:solidFill>
                  <a:srgbClr val="231F20"/>
                </a:solidFill>
                <a:latin typeface="Calibri"/>
                <a:ea typeface="Calibri"/>
                <a:cs typeface="Calibri"/>
                <a:sym typeface="Calibri"/>
              </a:rPr>
              <a:t>trust, </a:t>
            </a:r>
            <a:r>
              <a:rPr lang="en-GB" dirty="0">
                <a:solidFill>
                  <a:srgbClr val="231F20"/>
                </a:solidFill>
                <a:latin typeface="Calibri"/>
                <a:ea typeface="Calibri"/>
                <a:cs typeface="Calibri"/>
                <a:sym typeface="Calibri"/>
              </a:rPr>
              <a:t>we are committed to and champion equality and diversity in all aspects of  employment with The Tapscott Learning </a:t>
            </a:r>
            <a:r>
              <a:rPr lang="en-GB" dirty="0" smtClean="0">
                <a:solidFill>
                  <a:srgbClr val="231F20"/>
                </a:solidFill>
                <a:latin typeface="Calibri"/>
                <a:ea typeface="Calibri"/>
                <a:cs typeface="Calibri"/>
                <a:sym typeface="Calibri"/>
              </a:rPr>
              <a:t>Trust. </a:t>
            </a:r>
            <a:r>
              <a:rPr lang="en-GB" dirty="0">
                <a:solidFill>
                  <a:srgbClr val="231F20"/>
                </a:solidFill>
                <a:latin typeface="Calibri"/>
                <a:ea typeface="Calibri"/>
                <a:cs typeface="Calibri"/>
                <a:sym typeface="Calibri"/>
              </a:rPr>
              <a:t>All employees are expected to  understand and promote equality and diversity in the course of their work.</a:t>
            </a:r>
            <a:endParaRPr lang="en-GB" dirty="0">
              <a:latin typeface="Calibri"/>
              <a:ea typeface="Calibri"/>
              <a:cs typeface="Calibri"/>
              <a:sym typeface="Calibri"/>
            </a:endParaRPr>
          </a:p>
          <a:p>
            <a:pPr lvl="0">
              <a:spcBef>
                <a:spcPts val="10"/>
              </a:spcBef>
              <a:buSzPts val="1450"/>
            </a:pPr>
            <a:endParaRPr lang="en-GB" sz="1450" dirty="0">
              <a:latin typeface="Times New Roman"/>
              <a:ea typeface="Times New Roman"/>
              <a:cs typeface="Times New Roman"/>
              <a:sym typeface="Times New Roman"/>
            </a:endParaRPr>
          </a:p>
          <a:p>
            <a:pPr marL="12700" marR="5080" lvl="0" algn="just">
              <a:buSzPts val="1400"/>
            </a:pPr>
            <a:r>
              <a:rPr lang="en-GB" dirty="0">
                <a:solidFill>
                  <a:srgbClr val="231F20"/>
                </a:solidFill>
                <a:latin typeface="Calibri"/>
                <a:ea typeface="Calibri"/>
                <a:cs typeface="Calibri"/>
                <a:sym typeface="Calibri"/>
              </a:rPr>
              <a:t>The above are intended to be a guide to the range and level of work expected of any  member of staff. It is not an exhaustive list of all the tasks that may be asked of an  employee. He/she will be expected to carry out such other reasonable duties, which may  be required from time to time across the federation.</a:t>
            </a:r>
            <a:endParaRPr lang="en-GB" dirty="0">
              <a:latin typeface="Calibri"/>
              <a:ea typeface="Calibri"/>
              <a:cs typeface="Calibri"/>
              <a:sym typeface="Calibri"/>
            </a:endParaRPr>
          </a:p>
          <a:p>
            <a:pPr marL="12700" marR="5080" lvl="0" algn="just">
              <a:buSzPts val="1400"/>
            </a:pPr>
            <a:endParaRPr lang="en-GB" dirty="0" smtClean="0">
              <a:solidFill>
                <a:srgbClr val="231F20"/>
              </a:solidFill>
              <a:latin typeface="Calibri"/>
              <a:ea typeface="Calibri"/>
              <a:cs typeface="Calibri"/>
              <a:sym typeface="Calibri"/>
            </a:endParaRPr>
          </a:p>
          <a:p>
            <a:pPr marL="12700" marR="5080" lvl="0" algn="just">
              <a:buSzPts val="1400"/>
            </a:pPr>
            <a:endParaRPr lang="en-GB" dirty="0">
              <a:solidFill>
                <a:srgbClr val="231F20"/>
              </a:solidFill>
              <a:latin typeface="Calibri"/>
              <a:ea typeface="Calibri"/>
              <a:cs typeface="Calibri"/>
              <a:sym typeface="Calibri"/>
            </a:endParaRPr>
          </a:p>
          <a:p>
            <a:pPr marL="12700" marR="5080" lvl="0" algn="just">
              <a:buSzPts val="1400"/>
            </a:pPr>
            <a:endParaRPr lang="en-GB" dirty="0">
              <a:latin typeface="Calibri"/>
              <a:ea typeface="Calibri"/>
              <a:cs typeface="Calibri"/>
              <a:sym typeface="Calibri"/>
            </a:endParaRPr>
          </a:p>
          <a:p>
            <a:pPr marL="12700" marR="5080" lvl="0" indent="0" algn="just" rtl="0">
              <a:lnSpc>
                <a:spcPct val="101200"/>
              </a:lnSpc>
              <a:spcBef>
                <a:spcPts val="945"/>
              </a:spcBef>
              <a:spcAft>
                <a:spcPts val="0"/>
              </a:spcAft>
              <a:buClr>
                <a:srgbClr val="000000"/>
              </a:buClr>
              <a:buSzPts val="1400"/>
              <a:buFont typeface="Arial"/>
              <a:buNone/>
            </a:pPr>
            <a:endParaRPr sz="1400" b="0" i="0" u="none" strike="noStrike" cap="none" dirty="0">
              <a:solidFill>
                <a:schemeClr val="dk1"/>
              </a:solidFill>
              <a:latin typeface="Calibri"/>
              <a:ea typeface="Calibri"/>
              <a:cs typeface="Calibri"/>
              <a:sym typeface="Calibri"/>
            </a:endParaRPr>
          </a:p>
        </p:txBody>
      </p:sp>
      <p:sp>
        <p:nvSpPr>
          <p:cNvPr id="83" name="Google Shape;83;p9"/>
          <p:cNvSpPr txBox="1"/>
          <p:nvPr/>
        </p:nvSpPr>
        <p:spPr>
          <a:xfrm>
            <a:off x="4048732" y="4815186"/>
            <a:ext cx="6554889" cy="1397635"/>
          </a:xfrm>
          <a:prstGeom prst="rect">
            <a:avLst/>
          </a:prstGeom>
          <a:noFill/>
          <a:ln>
            <a:noFill/>
          </a:ln>
        </p:spPr>
        <p:txBody>
          <a:bodyPr spcFirstLastPara="1" wrap="square" lIns="0" tIns="12700" rIns="0" bIns="0" anchor="t" anchorCtr="0">
            <a:noAutofit/>
          </a:bodyPr>
          <a:lstStyle/>
          <a:p>
            <a:pPr marL="12700" marR="5080" lvl="0" indent="0" algn="ctr" rtl="0">
              <a:lnSpc>
                <a:spcPct val="100000"/>
              </a:lnSpc>
              <a:spcBef>
                <a:spcPts val="0"/>
              </a:spcBef>
              <a:spcAft>
                <a:spcPts val="0"/>
              </a:spcAft>
              <a:buClr>
                <a:srgbClr val="000000"/>
              </a:buClr>
              <a:buSzPts val="1800"/>
              <a:buFont typeface="Arial"/>
              <a:buNone/>
            </a:pPr>
            <a:r>
              <a:rPr lang="en-GB" sz="1800" b="0" i="0" u="none" strike="noStrike" cap="none" dirty="0">
                <a:solidFill>
                  <a:srgbClr val="231F20"/>
                </a:solidFill>
                <a:latin typeface="Calibri"/>
                <a:ea typeface="Calibri"/>
                <a:cs typeface="Calibri"/>
                <a:sym typeface="Calibri"/>
              </a:rPr>
              <a:t>We’d love to have a chat about why this could be the next career  move for you</a:t>
            </a:r>
            <a:r>
              <a:rPr lang="en-GB" sz="1800" b="0" i="0" u="none" strike="noStrike" cap="none" dirty="0" smtClean="0">
                <a:solidFill>
                  <a:srgbClr val="231F20"/>
                </a:solidFill>
                <a:latin typeface="Calibri"/>
                <a:ea typeface="Calibri"/>
                <a:cs typeface="Calibri"/>
                <a:sym typeface="Calibri"/>
              </a:rPr>
              <a:t>.  </a:t>
            </a:r>
            <a:r>
              <a:rPr lang="en-GB" sz="1800" b="0" i="0" u="none" strike="noStrike" cap="none" dirty="0">
                <a:solidFill>
                  <a:srgbClr val="231F20"/>
                </a:solidFill>
                <a:latin typeface="Calibri"/>
                <a:ea typeface="Calibri"/>
                <a:cs typeface="Calibri"/>
                <a:sym typeface="Calibri"/>
              </a:rPr>
              <a:t>Call on </a:t>
            </a:r>
            <a:r>
              <a:rPr lang="en-GB" sz="1800" b="0" i="0" u="none" strike="noStrike" cap="none" dirty="0" smtClean="0">
                <a:solidFill>
                  <a:srgbClr val="231F20"/>
                </a:solidFill>
                <a:latin typeface="Calibri"/>
                <a:ea typeface="Calibri"/>
                <a:cs typeface="Calibri"/>
                <a:sym typeface="Calibri"/>
              </a:rPr>
              <a:t>020 </a:t>
            </a:r>
            <a:r>
              <a:rPr lang="en-GB" sz="1800" b="0" i="0" u="none" strike="noStrike" cap="none" smtClean="0">
                <a:solidFill>
                  <a:srgbClr val="231F20"/>
                </a:solidFill>
                <a:latin typeface="Calibri"/>
                <a:ea typeface="Calibri"/>
                <a:cs typeface="Calibri"/>
                <a:sym typeface="Calibri"/>
              </a:rPr>
              <a:t>3108 </a:t>
            </a:r>
            <a:r>
              <a:rPr lang="en-GB" sz="1800" b="0" i="0" u="none" strike="noStrike" cap="none" smtClean="0">
                <a:solidFill>
                  <a:srgbClr val="231F20"/>
                </a:solidFill>
                <a:latin typeface="Calibri"/>
                <a:ea typeface="Calibri"/>
                <a:cs typeface="Calibri"/>
                <a:sym typeface="Calibri"/>
              </a:rPr>
              <a:t>0236 and </a:t>
            </a:r>
            <a:r>
              <a:rPr lang="en-GB" sz="1800" b="0" i="0" u="none" strike="noStrike" cap="none" dirty="0">
                <a:solidFill>
                  <a:srgbClr val="231F20"/>
                </a:solidFill>
                <a:latin typeface="Calibri"/>
                <a:ea typeface="Calibri"/>
                <a:cs typeface="Calibri"/>
                <a:sym typeface="Calibri"/>
              </a:rPr>
              <a:t>ask to speak </a:t>
            </a:r>
            <a:r>
              <a:rPr lang="en-GB" sz="1800" b="0" i="0" u="none" strike="noStrike" cap="none" dirty="0" smtClean="0">
                <a:solidFill>
                  <a:srgbClr val="231F20"/>
                </a:solidFill>
                <a:latin typeface="Calibri"/>
                <a:ea typeface="Calibri"/>
                <a:cs typeface="Calibri"/>
                <a:sym typeface="Calibri"/>
              </a:rPr>
              <a:t>to either Danny, Training Hub Director or Paul, CEO. You </a:t>
            </a:r>
            <a:r>
              <a:rPr lang="en-GB" sz="1800" b="0" i="0" u="none" strike="noStrike" cap="none" dirty="0">
                <a:solidFill>
                  <a:srgbClr val="231F20"/>
                </a:solidFill>
                <a:latin typeface="Calibri"/>
                <a:ea typeface="Calibri"/>
                <a:cs typeface="Calibri"/>
                <a:sym typeface="Calibri"/>
              </a:rPr>
              <a:t>can talk about the opportunity and get a feel for  whether it’s right for you. </a:t>
            </a:r>
            <a:endParaRPr sz="1800" b="0" i="0" u="none" strike="noStrike" cap="none" dirty="0">
              <a:solidFill>
                <a:srgbClr val="231F20"/>
              </a:solidFill>
              <a:latin typeface="Calibri"/>
              <a:ea typeface="Calibri"/>
              <a:cs typeface="Calibri"/>
              <a:sym typeface="Calibri"/>
            </a:endParaRPr>
          </a:p>
          <a:p>
            <a:pPr marL="12700" marR="5080" lvl="0" indent="0" algn="l" rtl="0">
              <a:lnSpc>
                <a:spcPct val="100000"/>
              </a:lnSpc>
              <a:spcBef>
                <a:spcPts val="0"/>
              </a:spcBef>
              <a:spcAft>
                <a:spcPts val="0"/>
              </a:spcAft>
              <a:buClr>
                <a:srgbClr val="000000"/>
              </a:buClr>
              <a:buSzPts val="1800"/>
              <a:buFont typeface="Arial"/>
              <a:buNone/>
            </a:pPr>
            <a:endParaRPr sz="1800" b="0" i="0" u="none" strike="noStrike" cap="none" dirty="0">
              <a:solidFill>
                <a:srgbClr val="231F20"/>
              </a:solidFill>
              <a:latin typeface="Calibri"/>
              <a:ea typeface="Calibri"/>
              <a:cs typeface="Calibri"/>
              <a:sym typeface="Calibri"/>
            </a:endParaRPr>
          </a:p>
          <a:p>
            <a:pPr marL="12700" marR="5080" lvl="0" indent="0" algn="ctr" rtl="0">
              <a:lnSpc>
                <a:spcPct val="100000"/>
              </a:lnSpc>
              <a:spcBef>
                <a:spcPts val="0"/>
              </a:spcBef>
              <a:spcAft>
                <a:spcPts val="0"/>
              </a:spcAft>
              <a:buClr>
                <a:srgbClr val="000000"/>
              </a:buClr>
              <a:buSzPts val="1800"/>
              <a:buFont typeface="Arial"/>
              <a:buNone/>
            </a:pPr>
            <a:r>
              <a:rPr lang="en-GB" sz="1800" b="0" i="0" u="none" strike="noStrike" cap="none" dirty="0">
                <a:solidFill>
                  <a:srgbClr val="231F20"/>
                </a:solidFill>
                <a:latin typeface="Calibri"/>
                <a:ea typeface="Calibri"/>
                <a:cs typeface="Calibri"/>
                <a:sym typeface="Calibri"/>
              </a:rPr>
              <a:t>To apply, visit </a:t>
            </a:r>
            <a:r>
              <a:rPr lang="en-GB" sz="1800" b="0" i="0" u="sng" strike="noStrike" cap="none" dirty="0">
                <a:solidFill>
                  <a:schemeClr val="hlink"/>
                </a:solidFill>
                <a:latin typeface="Calibri"/>
                <a:ea typeface="Calibri"/>
                <a:cs typeface="Calibri"/>
                <a:sym typeface="Calibri"/>
                <a:hlinkClick r:id="rId4"/>
              </a:rPr>
              <a:t>www.jobsgopublic.com </a:t>
            </a:r>
            <a:r>
              <a:rPr lang="en-GB" sz="1800" b="0" i="0" u="none" strike="noStrike" cap="none" dirty="0">
                <a:solidFill>
                  <a:srgbClr val="231F20"/>
                </a:solidFill>
                <a:latin typeface="Calibri"/>
                <a:ea typeface="Calibri"/>
                <a:cs typeface="Calibri"/>
                <a:sym typeface="Calibri"/>
              </a:rPr>
              <a:t>and  search </a:t>
            </a:r>
            <a:r>
              <a:rPr lang="en-GB" sz="1800" b="0" i="0" u="none" strike="noStrike" cap="none" dirty="0" smtClean="0">
                <a:solidFill>
                  <a:srgbClr val="231F20"/>
                </a:solidFill>
                <a:latin typeface="Calibri"/>
                <a:ea typeface="Calibri"/>
                <a:cs typeface="Calibri"/>
                <a:sym typeface="Calibri"/>
              </a:rPr>
              <a:t>for</a:t>
            </a:r>
          </a:p>
          <a:p>
            <a:pPr marL="12700" marR="5080" lvl="0" indent="0" algn="ctr" rtl="0">
              <a:lnSpc>
                <a:spcPct val="100000"/>
              </a:lnSpc>
              <a:spcBef>
                <a:spcPts val="0"/>
              </a:spcBef>
              <a:spcAft>
                <a:spcPts val="0"/>
              </a:spcAft>
              <a:buClr>
                <a:srgbClr val="000000"/>
              </a:buClr>
              <a:buSzPts val="1800"/>
              <a:buFont typeface="Arial"/>
              <a:buNone/>
            </a:pPr>
            <a:r>
              <a:rPr lang="en-GB" sz="1800" b="0" i="0" u="none" strike="noStrike" cap="none" dirty="0" smtClean="0">
                <a:solidFill>
                  <a:srgbClr val="231F20"/>
                </a:solidFill>
                <a:latin typeface="Calibri"/>
                <a:ea typeface="Calibri"/>
                <a:cs typeface="Calibri"/>
                <a:sym typeface="Calibri"/>
              </a:rPr>
              <a:t>‘The Tapscott Learning Trust’.</a:t>
            </a:r>
            <a:endParaRPr sz="1800" b="0" i="0" u="none" strike="noStrike" cap="none" dirty="0">
              <a:solidFill>
                <a:schemeClr val="dk1"/>
              </a:solidFill>
              <a:latin typeface="Calibri"/>
              <a:ea typeface="Calibri"/>
              <a:cs typeface="Calibri"/>
              <a:sym typeface="Calibri"/>
            </a:endParaRPr>
          </a:p>
        </p:txBody>
      </p:sp>
      <p:pic>
        <p:nvPicPr>
          <p:cNvPr id="84" name="Google Shape;84;p9"/>
          <p:cNvPicPr preferRelativeResize="0"/>
          <p:nvPr/>
        </p:nvPicPr>
        <p:blipFill rotWithShape="1">
          <a:blip r:embed="rId5">
            <a:alphaModFix/>
          </a:blip>
          <a:srcRect/>
          <a:stretch/>
        </p:blipFill>
        <p:spPr>
          <a:xfrm>
            <a:off x="0" y="465942"/>
            <a:ext cx="3961472" cy="6653365"/>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TotalTime>
  <Words>723</Words>
  <Application>Microsoft Office PowerPoint</Application>
  <PresentationFormat>Custom</PresentationFormat>
  <Paragraphs>50</Paragraphs>
  <Slides>3</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Times New Roman</vt:lpstr>
      <vt:lpstr>Office Theme</vt:lpstr>
      <vt:lpstr>The Tapscott Learning Trust Teacher Job Profile</vt:lpstr>
      <vt:lpstr>North Beckton Primary School Job Profile</vt:lpstr>
      <vt:lpstr>North Beckton Primary School Job Profile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North Beckton Primary School Job Profile</dc:title>
  <dc:creator>Jane Howard</dc:creator>
  <cp:lastModifiedBy>Jane Howard</cp:lastModifiedBy>
  <cp:revision>9</cp:revision>
  <cp:lastPrinted>2019-05-09T07:29:34Z</cp:lastPrinted>
  <dcterms:modified xsi:type="dcterms:W3CDTF">2020-03-05T14:06:33Z</dcterms:modified>
</cp:coreProperties>
</file>