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5"/>
  </p:notesMasterIdLst>
  <p:sldIdLst>
    <p:sldId id="256" r:id="rId2"/>
    <p:sldId id="257" r:id="rId3"/>
    <p:sldId id="258" r:id="rId4"/>
  </p:sldIdLst>
  <p:sldSz cx="10693400" cy="7562850"/>
  <p:notesSz cx="9866313" cy="67357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788" autoAdjust="0"/>
  </p:normalViewPr>
  <p:slideViewPr>
    <p:cSldViewPr snapToGrid="0">
      <p:cViewPr varScale="1">
        <p:scale>
          <a:sx n="58" d="100"/>
          <a:sy n="58" d="100"/>
        </p:scale>
        <p:origin x="516" y="6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04825"/>
            <a:ext cx="3571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86617" y="3199484"/>
            <a:ext cx="7893032" cy="3031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3133" tIns="83133" rIns="83133" bIns="83133" anchor="t" anchorCtr="0"/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986617" y="3199484"/>
            <a:ext cx="7893032" cy="3031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3133" tIns="83133" rIns="83133" bIns="8313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42" name="Google Shape;4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04825"/>
            <a:ext cx="3571875" cy="2527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:notes"/>
          <p:cNvSpPr txBox="1">
            <a:spLocks noGrp="1"/>
          </p:cNvSpPr>
          <p:nvPr>
            <p:ph type="body" idx="1"/>
          </p:nvPr>
        </p:nvSpPr>
        <p:spPr>
          <a:xfrm>
            <a:off x="986617" y="3199484"/>
            <a:ext cx="7893032" cy="3031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3133" tIns="83133" rIns="83133" bIns="8313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58" name="Google Shape;5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04825"/>
            <a:ext cx="3571875" cy="2527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:notes"/>
          <p:cNvSpPr txBox="1">
            <a:spLocks noGrp="1"/>
          </p:cNvSpPr>
          <p:nvPr>
            <p:ph type="body" idx="1"/>
          </p:nvPr>
        </p:nvSpPr>
        <p:spPr>
          <a:xfrm>
            <a:off x="986617" y="3199484"/>
            <a:ext cx="7893032" cy="3031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3133" tIns="83133" rIns="83133" bIns="8313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73" name="Google Shape;7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04825"/>
            <a:ext cx="3571875" cy="2527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2755265" y="55574"/>
            <a:ext cx="5182869" cy="299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body" idx="1"/>
          </p:nvPr>
        </p:nvSpPr>
        <p:spPr>
          <a:xfrm>
            <a:off x="348615" y="3150399"/>
            <a:ext cx="9996169" cy="167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dt" idx="10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ldNum" idx="12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1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2755265" y="55574"/>
            <a:ext cx="5182869" cy="299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2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ftr" idx="11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2755265" y="55574"/>
            <a:ext cx="5182869" cy="299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ftr" idx="11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ftr" idx="11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dt" idx="10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6350" y="12"/>
            <a:ext cx="10685780" cy="457200"/>
          </a:xfrm>
          <a:custGeom>
            <a:avLst/>
            <a:gdLst/>
            <a:ahLst/>
            <a:cxnLst/>
            <a:rect l="l" t="t" r="r" b="b"/>
            <a:pathLst>
              <a:path w="10685780" h="457200" extrusionOk="0">
                <a:moveTo>
                  <a:pt x="0" y="457200"/>
                </a:moveTo>
                <a:lnTo>
                  <a:pt x="10685640" y="457200"/>
                </a:lnTo>
                <a:lnTo>
                  <a:pt x="10685640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25408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2755265" y="55574"/>
            <a:ext cx="5182869" cy="299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48615" y="3150399"/>
            <a:ext cx="9996169" cy="167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dt" idx="10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sldNum" idx="12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ttlt.academy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ttlt.academy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ttlt.academy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hyperlink" Target="http://www.jobsgopublic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/>
          <p:nvPr/>
        </p:nvSpPr>
        <p:spPr>
          <a:xfrm>
            <a:off x="-1" y="10642"/>
            <a:ext cx="10692130" cy="452273"/>
          </a:xfrm>
          <a:custGeom>
            <a:avLst/>
            <a:gdLst/>
            <a:ahLst/>
            <a:cxnLst/>
            <a:rect l="l" t="t" r="r" b="b"/>
            <a:pathLst>
              <a:path w="10685780" h="444500" extrusionOk="0">
                <a:moveTo>
                  <a:pt x="0" y="444500"/>
                </a:moveTo>
                <a:lnTo>
                  <a:pt x="10685640" y="444500"/>
                </a:lnTo>
                <a:lnTo>
                  <a:pt x="10685640" y="0"/>
                </a:lnTo>
                <a:lnTo>
                  <a:pt x="0" y="0"/>
                </a:lnTo>
                <a:lnTo>
                  <a:pt x="0" y="444500"/>
                </a:lnTo>
                <a:close/>
              </a:path>
            </a:pathLst>
          </a:custGeom>
          <a:solidFill>
            <a:srgbClr val="25408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0" y="55574"/>
            <a:ext cx="10692129" cy="314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33655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 smtClean="0"/>
              <a:t>The Tapscott Learning Trust Teacher Person </a:t>
            </a:r>
            <a:r>
              <a:rPr lang="en-GB" dirty="0"/>
              <a:t>Specification</a:t>
            </a:r>
            <a:endParaRPr dirty="0"/>
          </a:p>
        </p:txBody>
      </p:sp>
      <p:sp>
        <p:nvSpPr>
          <p:cNvPr id="46" name="Google Shape;46;p7"/>
          <p:cNvSpPr/>
          <p:nvPr/>
        </p:nvSpPr>
        <p:spPr>
          <a:xfrm>
            <a:off x="0" y="7160156"/>
            <a:ext cx="10692130" cy="452273"/>
          </a:xfrm>
          <a:custGeom>
            <a:avLst/>
            <a:gdLst/>
            <a:ahLst/>
            <a:cxnLst/>
            <a:rect l="l" t="t" r="r" b="b"/>
            <a:pathLst>
              <a:path w="10685780" h="444500" extrusionOk="0">
                <a:moveTo>
                  <a:pt x="0" y="444500"/>
                </a:moveTo>
                <a:lnTo>
                  <a:pt x="10685640" y="444500"/>
                </a:lnTo>
                <a:lnTo>
                  <a:pt x="10685640" y="0"/>
                </a:lnTo>
                <a:lnTo>
                  <a:pt x="0" y="0"/>
                </a:lnTo>
                <a:lnTo>
                  <a:pt x="0" y="444500"/>
                </a:lnTo>
                <a:close/>
              </a:path>
            </a:pathLst>
          </a:custGeom>
          <a:solidFill>
            <a:srgbClr val="25408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7"/>
          <p:cNvSpPr txBox="1"/>
          <p:nvPr/>
        </p:nvSpPr>
        <p:spPr>
          <a:xfrm>
            <a:off x="-1" y="7277548"/>
            <a:ext cx="10692130" cy="503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12700" lvl="0" algn="ctr">
              <a:buSzPts val="1000"/>
            </a:pPr>
            <a:r>
              <a:rPr lang="en-GB" sz="1000" kern="1200" spc="15">
                <a:solidFill>
                  <a:srgbClr val="FFFFFF"/>
                </a:solidFill>
                <a:latin typeface="Calibri"/>
                <a:ea typeface="+mn-ea"/>
                <a:cs typeface="Calibri"/>
              </a:rPr>
              <a:t>The Tapscott Learning Trust, Atlas Road, London E13 0AG  </a:t>
            </a:r>
            <a:r>
              <a:rPr lang="en-GB" sz="1000" kern="1200" spc="15">
                <a:solidFill>
                  <a:srgbClr val="FFFFFF"/>
                </a:solidFill>
                <a:latin typeface="Calibri"/>
                <a:ea typeface="+mn-ea"/>
                <a:cs typeface="Calibri"/>
                <a:hlinkClick r:id="rId3"/>
              </a:rPr>
              <a:t>info@ttlt.academy</a:t>
            </a:r>
            <a:r>
              <a:rPr lang="en-GB" sz="1000" kern="1200" spc="15">
                <a:solidFill>
                  <a:srgbClr val="FFFFFF"/>
                </a:solidFill>
                <a:latin typeface="Calibri"/>
                <a:ea typeface="+mn-ea"/>
                <a:cs typeface="Calibri"/>
              </a:rPr>
              <a:t>         www.ttlt.academy</a:t>
            </a:r>
            <a:endParaRPr lang="en-GB" sz="10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7"/>
          <p:cNvSpPr txBox="1"/>
          <p:nvPr/>
        </p:nvSpPr>
        <p:spPr>
          <a:xfrm>
            <a:off x="4381271" y="628488"/>
            <a:ext cx="5610225" cy="1586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12700" lvl="0">
              <a:buSzPts val="2400"/>
            </a:pPr>
            <a:r>
              <a:rPr lang="en-GB" sz="2400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Post: </a:t>
            </a:r>
            <a:r>
              <a:rPr lang="en-GB" sz="2400" b="1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Teacher </a:t>
            </a:r>
            <a:r>
              <a:rPr lang="en-GB" sz="2400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with possible TLR</a:t>
            </a:r>
            <a:endParaRPr lang="en-GB" sz="2400" b="1" dirty="0">
              <a:solidFill>
                <a:srgbClr val="231F2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" lvl="0">
              <a:buSzPts val="2400"/>
            </a:pPr>
            <a:r>
              <a:rPr lang="en-GB" sz="2400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Scale: MPS including NQTs</a:t>
            </a:r>
          </a:p>
          <a:p>
            <a:pPr marL="12700" lvl="0">
              <a:buSzPts val="2400"/>
            </a:pPr>
            <a:r>
              <a:rPr lang="en-GB" sz="1600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This position will either work across the trust or may be permanently based at one of the schools, depending on the needs of the Trust</a:t>
            </a:r>
            <a:endParaRPr lang="en-GB" sz="16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7"/>
          <p:cNvSpPr txBox="1"/>
          <p:nvPr/>
        </p:nvSpPr>
        <p:spPr>
          <a:xfrm>
            <a:off x="4033594" y="2215322"/>
            <a:ext cx="6388100" cy="4944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R="307975" lvl="0" algn="ctr">
              <a:buSzPts val="1400"/>
            </a:pPr>
            <a:r>
              <a:rPr lang="en-GB" sz="2000" b="1" dirty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General Responsibilities</a:t>
            </a:r>
          </a:p>
          <a:p>
            <a:pPr marR="307975" lvl="0">
              <a:buSzPts val="1400"/>
            </a:pPr>
            <a:endParaRPr lang="en-GB" sz="800" dirty="0">
              <a:solidFill>
                <a:srgbClr val="231F20"/>
              </a:solidFill>
              <a:latin typeface="Calibri"/>
              <a:cs typeface="Calibri"/>
              <a:sym typeface="Calibri"/>
            </a:endParaRPr>
          </a:p>
          <a:p>
            <a:pPr marL="298450" lvl="0" indent="-285750">
              <a:buSzPts val="1800"/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INSPIRE</a:t>
            </a:r>
            <a:r>
              <a:rPr lang="en-GB" sz="1800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 - children daily (or at least as often as possible).</a:t>
            </a:r>
            <a:endParaRPr lang="en-GB" sz="1800" dirty="0">
              <a:latin typeface="Calibri"/>
              <a:ea typeface="Calibri"/>
              <a:cs typeface="Calibri"/>
              <a:sym typeface="Calibri"/>
            </a:endParaRPr>
          </a:p>
          <a:p>
            <a:pPr marR="307975" lvl="0">
              <a:buSzPts val="1400"/>
            </a:pPr>
            <a:endParaRPr lang="en-GB" sz="1800" dirty="0">
              <a:solidFill>
                <a:srgbClr val="231F20"/>
              </a:solidFill>
              <a:latin typeface="Calibri"/>
              <a:cs typeface="Calibri"/>
              <a:sym typeface="Calibri"/>
            </a:endParaRPr>
          </a:p>
          <a:p>
            <a:pPr marL="285750" marR="307975" lvl="0" indent="-285750">
              <a:buSzPts val="1400"/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THINK</a:t>
            </a:r>
            <a:r>
              <a:rPr lang="en-GB" sz="1800" dirty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 – ‘If you always do what you’ve always done, you’ll always  get what you’ve always got,’ Henry Ford.</a:t>
            </a:r>
          </a:p>
          <a:p>
            <a:pPr lvl="0">
              <a:spcBef>
                <a:spcPts val="30"/>
              </a:spcBef>
              <a:buSzPts val="1400"/>
            </a:pPr>
            <a:endParaRPr lang="en-GB" sz="1850" dirty="0">
              <a:solidFill>
                <a:srgbClr val="231F2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146685" lvl="0" indent="-285750">
              <a:buSzPts val="1400"/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BE PREPARED </a:t>
            </a:r>
            <a:r>
              <a:rPr lang="en-GB" sz="1800" dirty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- to challenge the status quo. We encourage creative,  disruptive thinking; but this must be rooted in research and  tracked carefully. ‘We don’t do things to be different; we do things  differently when we know they work.’</a:t>
            </a:r>
          </a:p>
          <a:p>
            <a:pPr lvl="0">
              <a:spcBef>
                <a:spcPts val="35"/>
              </a:spcBef>
              <a:buSzPts val="1400"/>
            </a:pPr>
            <a:endParaRPr lang="en-GB" sz="1850" dirty="0">
              <a:solidFill>
                <a:srgbClr val="231F2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13334" lvl="0" indent="-285750">
              <a:buSzPts val="1400"/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BE AMBITIOUS </a:t>
            </a:r>
            <a:r>
              <a:rPr lang="en-GB" sz="1800" dirty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– Strive, push, excel, be your best, and give 100% for  every child: no excuses, no-one left behind.</a:t>
            </a:r>
          </a:p>
          <a:p>
            <a:pPr marL="3564890" lvl="0">
              <a:spcBef>
                <a:spcPts val="30"/>
              </a:spcBef>
              <a:buSzPts val="1400"/>
            </a:pPr>
            <a:endParaRPr lang="en-GB" sz="1850" dirty="0">
              <a:solidFill>
                <a:srgbClr val="231F2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5080" lvl="0" indent="-285750">
              <a:buSzPts val="1400"/>
              <a:buFont typeface="Arial" panose="020B0604020202020204" pitchFamily="34" charset="0"/>
              <a:buChar char="•"/>
            </a:pPr>
            <a:r>
              <a:rPr lang="en-GB" sz="1800" b="1" dirty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ENJOY</a:t>
            </a:r>
            <a:r>
              <a:rPr lang="en-GB" sz="1800" dirty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 – If you can’t come to work in a primary school with a smile  on your face at least most of the time, you’re probably in the wrong  job</a:t>
            </a:r>
            <a:r>
              <a:rPr lang="en-GB" sz="1800" dirty="0" smtClean="0">
                <a:solidFill>
                  <a:srgbClr val="231F20"/>
                </a:solidFill>
                <a:latin typeface="Calibri"/>
                <a:cs typeface="Calibri"/>
                <a:sym typeface="Calibri"/>
              </a:rPr>
              <a:t>.</a:t>
            </a:r>
            <a:endParaRPr lang="en-GB" sz="1800" dirty="0">
              <a:solidFill>
                <a:srgbClr val="231F20"/>
              </a:solidFill>
              <a:latin typeface="Calibri"/>
              <a:cs typeface="Calibri"/>
              <a:sym typeface="Calibri"/>
            </a:endParaRPr>
          </a:p>
        </p:txBody>
      </p:sp>
      <p:pic>
        <p:nvPicPr>
          <p:cNvPr id="55" name="Google Shape;55;p7"/>
          <p:cNvPicPr preferRelativeResize="0"/>
          <p:nvPr/>
        </p:nvPicPr>
        <p:blipFill rotWithShape="1">
          <a:blip r:embed="rId4">
            <a:alphaModFix/>
          </a:blip>
          <a:srcRect l="14565" r="38900"/>
          <a:stretch/>
        </p:blipFill>
        <p:spPr>
          <a:xfrm>
            <a:off x="-1" y="462915"/>
            <a:ext cx="3763161" cy="5452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52" y="5973332"/>
            <a:ext cx="2788854" cy="107801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8"/>
          <p:cNvSpPr/>
          <p:nvPr/>
        </p:nvSpPr>
        <p:spPr>
          <a:xfrm>
            <a:off x="0" y="0"/>
            <a:ext cx="10685780" cy="444500"/>
          </a:xfrm>
          <a:custGeom>
            <a:avLst/>
            <a:gdLst/>
            <a:ahLst/>
            <a:cxnLst/>
            <a:rect l="l" t="t" r="r" b="b"/>
            <a:pathLst>
              <a:path w="10685780" h="444500" extrusionOk="0">
                <a:moveTo>
                  <a:pt x="0" y="444500"/>
                </a:moveTo>
                <a:lnTo>
                  <a:pt x="10685640" y="444500"/>
                </a:lnTo>
                <a:lnTo>
                  <a:pt x="10685640" y="0"/>
                </a:lnTo>
                <a:lnTo>
                  <a:pt x="0" y="0"/>
                </a:lnTo>
                <a:lnTo>
                  <a:pt x="0" y="444500"/>
                </a:lnTo>
                <a:close/>
              </a:path>
            </a:pathLst>
          </a:custGeom>
          <a:solidFill>
            <a:srgbClr val="25408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8"/>
          <p:cNvSpPr txBox="1">
            <a:spLocks noGrp="1"/>
          </p:cNvSpPr>
          <p:nvPr>
            <p:ph type="title"/>
          </p:nvPr>
        </p:nvSpPr>
        <p:spPr>
          <a:xfrm>
            <a:off x="1" y="55573"/>
            <a:ext cx="10685780" cy="38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33655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 smtClean="0"/>
              <a:t>The Tapscott Learning Trust Teacher Person </a:t>
            </a:r>
            <a:r>
              <a:rPr lang="en-GB" dirty="0"/>
              <a:t>Specification</a:t>
            </a:r>
            <a:endParaRPr dirty="0"/>
          </a:p>
        </p:txBody>
      </p:sp>
      <p:sp>
        <p:nvSpPr>
          <p:cNvPr id="61" name="Google Shape;61;p8"/>
          <p:cNvSpPr/>
          <p:nvPr/>
        </p:nvSpPr>
        <p:spPr>
          <a:xfrm>
            <a:off x="0" y="7110577"/>
            <a:ext cx="10692130" cy="444500"/>
          </a:xfrm>
          <a:custGeom>
            <a:avLst/>
            <a:gdLst/>
            <a:ahLst/>
            <a:cxnLst/>
            <a:rect l="l" t="t" r="r" b="b"/>
            <a:pathLst>
              <a:path w="10685780" h="444500" extrusionOk="0">
                <a:moveTo>
                  <a:pt x="0" y="444500"/>
                </a:moveTo>
                <a:lnTo>
                  <a:pt x="10685640" y="444500"/>
                </a:lnTo>
                <a:lnTo>
                  <a:pt x="10685640" y="0"/>
                </a:lnTo>
                <a:lnTo>
                  <a:pt x="0" y="0"/>
                </a:lnTo>
                <a:lnTo>
                  <a:pt x="0" y="444500"/>
                </a:lnTo>
                <a:close/>
              </a:path>
            </a:pathLst>
          </a:custGeom>
          <a:solidFill>
            <a:srgbClr val="25408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8"/>
          <p:cNvSpPr txBox="1"/>
          <p:nvPr/>
        </p:nvSpPr>
        <p:spPr>
          <a:xfrm>
            <a:off x="169359" y="7243580"/>
            <a:ext cx="10347062" cy="131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12700" lvl="0" algn="ctr">
              <a:buSzPts val="1000"/>
            </a:pPr>
            <a:r>
              <a:rPr lang="en-GB" sz="1000" kern="1200" spc="15" dirty="0">
                <a:solidFill>
                  <a:srgbClr val="FFFFFF"/>
                </a:solidFill>
                <a:latin typeface="Calibri"/>
                <a:ea typeface="+mn-ea"/>
                <a:cs typeface="Calibri"/>
              </a:rPr>
              <a:t>The Tapscott Learning Trust, Atlas Road, London E13 0AG  </a:t>
            </a:r>
            <a:r>
              <a:rPr lang="en-GB" sz="1000" kern="1200" spc="15" dirty="0" err="1">
                <a:solidFill>
                  <a:srgbClr val="FFFFFF"/>
                </a:solidFill>
                <a:latin typeface="Calibri"/>
                <a:ea typeface="+mn-ea"/>
                <a:cs typeface="Calibri"/>
                <a:hlinkClick r:id="rId3"/>
              </a:rPr>
              <a:t>info@ttlt.academy</a:t>
            </a:r>
            <a:r>
              <a:rPr lang="en-GB" sz="1000" kern="1200" spc="15" dirty="0">
                <a:solidFill>
                  <a:srgbClr val="FFFFFF"/>
                </a:solidFill>
                <a:latin typeface="Calibri"/>
                <a:ea typeface="+mn-ea"/>
                <a:cs typeface="Calibri"/>
              </a:rPr>
              <a:t>         www.ttlt.academy</a:t>
            </a:r>
            <a:endParaRPr lang="en-GB" sz="10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8"/>
          <p:cNvSpPr txBox="1"/>
          <p:nvPr/>
        </p:nvSpPr>
        <p:spPr>
          <a:xfrm>
            <a:off x="4334320" y="575501"/>
            <a:ext cx="4630066" cy="313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2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Characteristics and Competencies</a:t>
            </a: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8"/>
          <p:cNvSpPr txBox="1"/>
          <p:nvPr/>
        </p:nvSpPr>
        <p:spPr>
          <a:xfrm>
            <a:off x="4334320" y="984652"/>
            <a:ext cx="6012742" cy="1945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Positive and supportive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15748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Willing to think about what you are doing and why; able to challenge the status  quo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A belief that every child can, no matter what their background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Cheerful and resilient enough to maintain that cheerfulness when under pressure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Ambitious for our children and yourself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Organised but still adaptable to change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Committed to equal opportunities and equal value </a:t>
            </a:r>
            <a:r>
              <a:rPr lang="en-GB" sz="1400" b="0" i="0" u="none" strike="noStrike" cap="none" dirty="0" smtClean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for pupils and </a:t>
            </a: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colleagues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Committed to keeping children safe and happy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8"/>
          <p:cNvSpPr txBox="1"/>
          <p:nvPr/>
        </p:nvSpPr>
        <p:spPr>
          <a:xfrm>
            <a:off x="4339590" y="3271024"/>
            <a:ext cx="6353810" cy="2910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12700" marR="0" lvl="0" indent="0" algn="l" rtl="0">
              <a:lnSpc>
                <a:spcPct val="11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2400" b="0" i="0" u="none" strike="noStrike" cap="none" dirty="0" smtClean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Qualifications </a:t>
            </a:r>
            <a:r>
              <a:rPr lang="en-GB" sz="2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and Training</a:t>
            </a: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17071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Qualified Teacher status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Evidence of recent professional development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DBS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>
                <a:srgbClr val="231F20"/>
              </a:buClr>
              <a:buSzPts val="1500"/>
              <a:buFont typeface="Calibri"/>
              <a:buNone/>
            </a:pPr>
            <a:endParaRPr sz="15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0" lvl="0" indent="0" algn="l" rtl="0">
              <a:lnSpc>
                <a:spcPct val="11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2400" b="0" i="0" u="none" strike="noStrike" cap="none" dirty="0" smtClean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Experience </a:t>
            </a:r>
            <a:r>
              <a:rPr lang="en-GB" sz="2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and Skills</a:t>
            </a: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17071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Proven record of raising attainment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High level of expertise in teaching and learning.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1905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An up-to-date knowledge of effective strategies and techniques for raising pupil  attainment generally including different groups of pupils such as SEND, EAL.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508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Good understanding of effective procedures for managing and promoting positive  behaviour among pupils.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Experience of a range of summative and formative assessment procedures.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9" name="Google Shape;69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444500"/>
            <a:ext cx="4224130" cy="6666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097" y="3671900"/>
            <a:ext cx="2255965" cy="87202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9"/>
          <p:cNvSpPr/>
          <p:nvPr/>
        </p:nvSpPr>
        <p:spPr>
          <a:xfrm>
            <a:off x="3175" y="12"/>
            <a:ext cx="0" cy="457200"/>
          </a:xfrm>
          <a:custGeom>
            <a:avLst/>
            <a:gdLst/>
            <a:ahLst/>
            <a:cxnLst/>
            <a:rect l="l" t="t" r="r" b="b"/>
            <a:pathLst>
              <a:path w="120000" h="457200" extrusionOk="0">
                <a:moveTo>
                  <a:pt x="0" y="0"/>
                </a:moveTo>
                <a:lnTo>
                  <a:pt x="0" y="457200"/>
                </a:lnTo>
              </a:path>
            </a:pathLst>
          </a:custGeom>
          <a:noFill/>
          <a:ln w="9525" cap="flat" cmpd="sng">
            <a:solidFill>
              <a:srgbClr val="25408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9"/>
          <p:cNvSpPr/>
          <p:nvPr/>
        </p:nvSpPr>
        <p:spPr>
          <a:xfrm>
            <a:off x="0" y="7110577"/>
            <a:ext cx="6350" cy="444500"/>
          </a:xfrm>
          <a:custGeom>
            <a:avLst/>
            <a:gdLst/>
            <a:ahLst/>
            <a:cxnLst/>
            <a:rect l="l" t="t" r="r" b="b"/>
            <a:pathLst>
              <a:path w="6350" h="444500" extrusionOk="0">
                <a:moveTo>
                  <a:pt x="0" y="444500"/>
                </a:moveTo>
                <a:lnTo>
                  <a:pt x="6350" y="444500"/>
                </a:lnTo>
                <a:lnTo>
                  <a:pt x="6350" y="0"/>
                </a:lnTo>
                <a:lnTo>
                  <a:pt x="0" y="0"/>
                </a:lnTo>
                <a:lnTo>
                  <a:pt x="0" y="444500"/>
                </a:lnTo>
                <a:close/>
              </a:path>
            </a:pathLst>
          </a:custGeom>
          <a:solidFill>
            <a:srgbClr val="25408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9"/>
          <p:cNvSpPr/>
          <p:nvPr/>
        </p:nvSpPr>
        <p:spPr>
          <a:xfrm>
            <a:off x="6350" y="12"/>
            <a:ext cx="10685780" cy="457200"/>
          </a:xfrm>
          <a:custGeom>
            <a:avLst/>
            <a:gdLst/>
            <a:ahLst/>
            <a:cxnLst/>
            <a:rect l="l" t="t" r="r" b="b"/>
            <a:pathLst>
              <a:path w="10685780" h="457200" extrusionOk="0">
                <a:moveTo>
                  <a:pt x="0" y="457200"/>
                </a:moveTo>
                <a:lnTo>
                  <a:pt x="10685640" y="457200"/>
                </a:lnTo>
                <a:lnTo>
                  <a:pt x="10685640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25408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9"/>
          <p:cNvSpPr txBox="1">
            <a:spLocks noGrp="1"/>
          </p:cNvSpPr>
          <p:nvPr>
            <p:ph type="title"/>
          </p:nvPr>
        </p:nvSpPr>
        <p:spPr>
          <a:xfrm>
            <a:off x="-5322" y="55573"/>
            <a:ext cx="10598295" cy="229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33655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 smtClean="0"/>
              <a:t>The Tapscott Learning Trust Teacher Person </a:t>
            </a:r>
            <a:r>
              <a:rPr lang="en-GB" dirty="0"/>
              <a:t>Specification</a:t>
            </a:r>
            <a:endParaRPr dirty="0"/>
          </a:p>
        </p:txBody>
      </p:sp>
      <p:sp>
        <p:nvSpPr>
          <p:cNvPr id="79" name="Google Shape;79;p9"/>
          <p:cNvSpPr/>
          <p:nvPr/>
        </p:nvSpPr>
        <p:spPr>
          <a:xfrm>
            <a:off x="6350" y="7143827"/>
            <a:ext cx="10685780" cy="452273"/>
          </a:xfrm>
          <a:custGeom>
            <a:avLst/>
            <a:gdLst/>
            <a:ahLst/>
            <a:cxnLst/>
            <a:rect l="l" t="t" r="r" b="b"/>
            <a:pathLst>
              <a:path w="10685780" h="444500" extrusionOk="0">
                <a:moveTo>
                  <a:pt x="0" y="444500"/>
                </a:moveTo>
                <a:lnTo>
                  <a:pt x="10685640" y="444500"/>
                </a:lnTo>
                <a:lnTo>
                  <a:pt x="10685640" y="0"/>
                </a:lnTo>
                <a:lnTo>
                  <a:pt x="0" y="0"/>
                </a:lnTo>
                <a:lnTo>
                  <a:pt x="0" y="444500"/>
                </a:lnTo>
                <a:close/>
              </a:path>
            </a:pathLst>
          </a:custGeom>
          <a:solidFill>
            <a:srgbClr val="25408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9"/>
          <p:cNvSpPr txBox="1"/>
          <p:nvPr/>
        </p:nvSpPr>
        <p:spPr>
          <a:xfrm>
            <a:off x="3175" y="7233373"/>
            <a:ext cx="10692130" cy="342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12700" lvl="0" algn="ctr">
              <a:buSzPts val="1000"/>
            </a:pPr>
            <a:r>
              <a:rPr lang="en-GB" sz="1000" kern="1200" spc="15">
                <a:solidFill>
                  <a:srgbClr val="FFFFFF"/>
                </a:solidFill>
                <a:latin typeface="Calibri"/>
                <a:ea typeface="+mn-ea"/>
                <a:cs typeface="Calibri"/>
              </a:rPr>
              <a:t>The Tapscott Learning Trust, Atlas Road, London E13 0AG  </a:t>
            </a:r>
            <a:r>
              <a:rPr lang="en-GB" sz="1000" kern="1200" spc="15">
                <a:solidFill>
                  <a:srgbClr val="FFFFFF"/>
                </a:solidFill>
                <a:latin typeface="Calibri"/>
                <a:ea typeface="+mn-ea"/>
                <a:cs typeface="Calibri"/>
                <a:hlinkClick r:id="rId3"/>
              </a:rPr>
              <a:t>info@ttlt.academy</a:t>
            </a:r>
            <a:r>
              <a:rPr lang="en-GB" sz="1000" kern="1200" spc="15">
                <a:solidFill>
                  <a:srgbClr val="FFFFFF"/>
                </a:solidFill>
                <a:latin typeface="Calibri"/>
                <a:ea typeface="+mn-ea"/>
                <a:cs typeface="Calibri"/>
              </a:rPr>
              <a:t>         www.ttlt.academy</a:t>
            </a:r>
            <a:endParaRPr lang="en-GB" sz="10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9"/>
          <p:cNvSpPr txBox="1"/>
          <p:nvPr/>
        </p:nvSpPr>
        <p:spPr>
          <a:xfrm>
            <a:off x="4194078" y="657468"/>
            <a:ext cx="6398895" cy="21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24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Knowledge and Understanding</a:t>
            </a: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41300" marR="822325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8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Good understanding of the role of parents and the community in school  improvement and how this can be practiced and developed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88265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8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Clear understanding of how to use formative assessment and other information to  impact on achievement and attainment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41300" marR="508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400"/>
              <a:buFont typeface="Calibri"/>
              <a:buChar char="•"/>
            </a:pPr>
            <a:r>
              <a:rPr lang="en-GB" sz="1800" b="0" i="0" u="none" strike="noStrike" cap="none" dirty="0">
                <a:solidFill>
                  <a:srgbClr val="231F20"/>
                </a:solidFill>
                <a:latin typeface="Calibri"/>
                <a:ea typeface="Calibri"/>
                <a:cs typeface="Calibri"/>
                <a:sym typeface="Calibri"/>
              </a:rPr>
              <a:t>Knowledge of key aspects of safeguarding including latest guidance, processes and  procedures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9"/>
          <p:cNvSpPr txBox="1">
            <a:spLocks noGrp="1"/>
          </p:cNvSpPr>
          <p:nvPr>
            <p:ph type="body" idx="1"/>
          </p:nvPr>
        </p:nvSpPr>
        <p:spPr>
          <a:xfrm>
            <a:off x="4194078" y="3623294"/>
            <a:ext cx="6297912" cy="129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noAutofit/>
          </a:bodyPr>
          <a:lstStyle/>
          <a:p>
            <a:pPr marL="0" marR="5080" lvl="0" indent="0" algn="just" defTabSz="17938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We’d love to have a chat about why this could be the next career  move for you. Call on 020 </a:t>
            </a:r>
            <a:r>
              <a:rPr lang="en-GB" dirty="0" smtClean="0"/>
              <a:t>3108 0236 and </a:t>
            </a:r>
            <a:r>
              <a:rPr lang="en-GB" dirty="0"/>
              <a:t>ask to </a:t>
            </a:r>
            <a:r>
              <a:rPr lang="en-GB" dirty="0" smtClean="0"/>
              <a:t>either Danny, Training Hub Director or Paul, CEO</a:t>
            </a:r>
            <a:r>
              <a:rPr lang="en-GB" dirty="0" smtClean="0"/>
              <a:t>. </a:t>
            </a:r>
            <a:r>
              <a:rPr lang="en-GB" dirty="0"/>
              <a:t>You can talk about the opportunity and get a feel for  whether it’s right for you</a:t>
            </a:r>
            <a:r>
              <a:rPr lang="en-GB" dirty="0" smtClean="0"/>
              <a:t>.</a:t>
            </a:r>
            <a:endParaRPr sz="185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639184" lvl="0" indent="0" algn="just" rtl="0">
              <a:lnSpc>
                <a:spcPct val="100000"/>
              </a:lnSpc>
              <a:spcBef>
                <a:spcPts val="30"/>
              </a:spcBef>
              <a:spcAft>
                <a:spcPts val="0"/>
              </a:spcAft>
              <a:buSzPts val="1400"/>
              <a:buNone/>
            </a:pPr>
            <a:endParaRPr sz="185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17938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To apply, visit </a:t>
            </a:r>
            <a:r>
              <a:rPr lang="en-GB" u="sng" dirty="0">
                <a:solidFill>
                  <a:schemeClr val="hlink"/>
                </a:solidFill>
                <a:hlinkClick r:id="rId4"/>
              </a:rPr>
              <a:t>www.jobsgopublic.com </a:t>
            </a:r>
            <a:r>
              <a:rPr lang="en-GB" dirty="0"/>
              <a:t>and search for </a:t>
            </a:r>
            <a:endParaRPr lang="en-GB" dirty="0" smtClean="0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 smtClean="0"/>
              <a:t>‘The Tapscott Learning Trust'</a:t>
            </a:r>
            <a:endParaRPr dirty="0"/>
          </a:p>
        </p:txBody>
      </p:sp>
      <p:pic>
        <p:nvPicPr>
          <p:cNvPr id="86" name="Google Shape;86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5322" y="457212"/>
            <a:ext cx="4100244" cy="66455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350" y="5961080"/>
            <a:ext cx="2614352" cy="101056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517</Words>
  <Application>Microsoft Office PowerPoint</Application>
  <PresentationFormat>Custom</PresentationFormat>
  <Paragraphs>49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Times New Roman</vt:lpstr>
      <vt:lpstr>Office Theme</vt:lpstr>
      <vt:lpstr>The Tapscott Learning Trust Teacher Person Specification</vt:lpstr>
      <vt:lpstr>The Tapscott Learning Trust Teacher Person Specification</vt:lpstr>
      <vt:lpstr>The Tapscott Learning Trust Teacher Person Specification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 Beckton Primary School Person Specification</dc:title>
  <dc:creator>Jane Howard</dc:creator>
  <cp:lastModifiedBy>Jane Howard</cp:lastModifiedBy>
  <cp:revision>5</cp:revision>
  <cp:lastPrinted>2019-05-09T07:43:44Z</cp:lastPrinted>
  <dcterms:modified xsi:type="dcterms:W3CDTF">2020-03-05T14:10:39Z</dcterms:modified>
</cp:coreProperties>
</file>