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3" r:id="rId1"/>
  </p:sldMasterIdLst>
  <p:notesMasterIdLst>
    <p:notesMasterId r:id="rId4"/>
  </p:notesMasterIdLst>
  <p:sldIdLst>
    <p:sldId id="257" r:id="rId2"/>
    <p:sldId id="258" r:id="rId3"/>
  </p:sldIdLst>
  <p:sldSz cx="10693400" cy="7562850"/>
  <p:notesSz cx="9866313" cy="67357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7" d="100"/>
          <a:sy n="97" d="100"/>
        </p:scale>
        <p:origin x="-924" y="-96"/>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148013" y="504825"/>
            <a:ext cx="3571875" cy="2525713"/>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986617" y="3199484"/>
            <a:ext cx="7893032" cy="3031087"/>
          </a:xfrm>
          <a:prstGeom prst="rect">
            <a:avLst/>
          </a:prstGeom>
          <a:noFill/>
          <a:ln>
            <a:noFill/>
          </a:ln>
        </p:spPr>
        <p:txBody>
          <a:bodyPr spcFirstLastPara="1" wrap="square" lIns="83133" tIns="83133" rIns="83133" bIns="83133" anchor="t" anchorCtr="0"/>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373009063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2:notes"/>
          <p:cNvSpPr txBox="1">
            <a:spLocks noGrp="1"/>
          </p:cNvSpPr>
          <p:nvPr>
            <p:ph type="body" idx="1"/>
          </p:nvPr>
        </p:nvSpPr>
        <p:spPr>
          <a:xfrm>
            <a:off x="986617" y="3199484"/>
            <a:ext cx="7893032" cy="3031087"/>
          </a:xfrm>
          <a:prstGeom prst="rect">
            <a:avLst/>
          </a:prstGeom>
          <a:noFill/>
          <a:ln>
            <a:noFill/>
          </a:ln>
        </p:spPr>
        <p:txBody>
          <a:bodyPr spcFirstLastPara="1" wrap="square" lIns="83133" tIns="83133" rIns="83133" bIns="83133" anchor="t" anchorCtr="0">
            <a:noAutofit/>
          </a:bodyPr>
          <a:lstStyle/>
          <a:p>
            <a:pPr marL="0" indent="0">
              <a:buNone/>
            </a:pPr>
            <a:endParaRPr/>
          </a:p>
        </p:txBody>
      </p:sp>
      <p:sp>
        <p:nvSpPr>
          <p:cNvPr id="57" name="Google Shape;57;p2:notes"/>
          <p:cNvSpPr>
            <a:spLocks noGrp="1" noRot="1" noChangeAspect="1"/>
          </p:cNvSpPr>
          <p:nvPr>
            <p:ph type="sldImg" idx="2"/>
          </p:nvPr>
        </p:nvSpPr>
        <p:spPr>
          <a:xfrm>
            <a:off x="3148013" y="504825"/>
            <a:ext cx="3571875" cy="25273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p3:notes"/>
          <p:cNvSpPr txBox="1">
            <a:spLocks noGrp="1"/>
          </p:cNvSpPr>
          <p:nvPr>
            <p:ph type="body" idx="1"/>
          </p:nvPr>
        </p:nvSpPr>
        <p:spPr>
          <a:xfrm>
            <a:off x="986617" y="3199484"/>
            <a:ext cx="7893032" cy="3031087"/>
          </a:xfrm>
          <a:prstGeom prst="rect">
            <a:avLst/>
          </a:prstGeom>
          <a:noFill/>
          <a:ln>
            <a:noFill/>
          </a:ln>
        </p:spPr>
        <p:txBody>
          <a:bodyPr spcFirstLastPara="1" wrap="square" lIns="83133" tIns="83133" rIns="83133" bIns="83133" anchor="t" anchorCtr="0">
            <a:noAutofit/>
          </a:bodyPr>
          <a:lstStyle/>
          <a:p>
            <a:pPr marL="0" indent="0">
              <a:buNone/>
            </a:pPr>
            <a:endParaRPr/>
          </a:p>
        </p:txBody>
      </p:sp>
      <p:sp>
        <p:nvSpPr>
          <p:cNvPr id="71" name="Google Shape;71;p3:notes"/>
          <p:cNvSpPr>
            <a:spLocks noGrp="1" noRot="1" noChangeAspect="1"/>
          </p:cNvSpPr>
          <p:nvPr>
            <p:ph type="sldImg" idx="2"/>
          </p:nvPr>
        </p:nvSpPr>
        <p:spPr>
          <a:xfrm>
            <a:off x="3148013" y="504825"/>
            <a:ext cx="3571875" cy="25273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2"/>
        <p:cNvGrpSpPr/>
        <p:nvPr/>
      </p:nvGrpSpPr>
      <p:grpSpPr>
        <a:xfrm>
          <a:off x="0" y="0"/>
          <a:ext cx="0" cy="0"/>
          <a:chOff x="0" y="0"/>
          <a:chExt cx="0" cy="0"/>
        </a:xfrm>
      </p:grpSpPr>
      <p:sp>
        <p:nvSpPr>
          <p:cNvPr id="13" name="Google Shape;13;p2"/>
          <p:cNvSpPr txBox="1">
            <a:spLocks noGrp="1"/>
          </p:cNvSpPr>
          <p:nvPr>
            <p:ph type="title"/>
          </p:nvPr>
        </p:nvSpPr>
        <p:spPr>
          <a:xfrm>
            <a:off x="3221202" y="55574"/>
            <a:ext cx="4250995" cy="299720"/>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sz="18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2"/>
          <p:cNvSpPr txBox="1">
            <a:spLocks noGrp="1"/>
          </p:cNvSpPr>
          <p:nvPr>
            <p:ph type="body" idx="1"/>
          </p:nvPr>
        </p:nvSpPr>
        <p:spPr>
          <a:xfrm>
            <a:off x="370075" y="2682880"/>
            <a:ext cx="9953249" cy="3865879"/>
          </a:xfrm>
          <a:prstGeom prst="rect">
            <a:avLst/>
          </a:prstGeom>
          <a:noFill/>
          <a:ln>
            <a:noFill/>
          </a:ln>
        </p:spPr>
        <p:txBody>
          <a:bodyPr spcFirstLastPara="1" wrap="square" lIns="0" tIns="0" rIns="0" bIns="0" anchor="t" anchorCtr="0"/>
          <a:lstStyle>
            <a:lvl1pPr marL="457200" lvl="0" indent="-228600" algn="l">
              <a:lnSpc>
                <a:spcPct val="100000"/>
              </a:lnSpc>
              <a:spcBef>
                <a:spcPts val="0"/>
              </a:spcBef>
              <a:spcAft>
                <a:spcPts val="0"/>
              </a:spcAft>
              <a:buSzPts val="1400"/>
              <a:buNone/>
              <a:defRPr sz="1800" b="0" i="0">
                <a:solidFill>
                  <a:srgbClr val="231F20"/>
                </a:solidFill>
                <a:latin typeface="Calibri"/>
                <a:ea typeface="Calibri"/>
                <a:cs typeface="Calibri"/>
                <a:sym typeface="Calibri"/>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2"/>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8"/>
        <p:cNvGrpSpPr/>
        <p:nvPr/>
      </p:nvGrpSpPr>
      <p:grpSpPr>
        <a:xfrm>
          <a:off x="0" y="0"/>
          <a:ext cx="0" cy="0"/>
          <a:chOff x="0" y="0"/>
          <a:chExt cx="0" cy="0"/>
        </a:xfrm>
      </p:grpSpPr>
      <p:sp>
        <p:nvSpPr>
          <p:cNvPr id="19" name="Google Shape;19;p3"/>
          <p:cNvSpPr txBox="1">
            <a:spLocks noGrp="1"/>
          </p:cNvSpPr>
          <p:nvPr>
            <p:ph type="ctrTitle"/>
          </p:nvPr>
        </p:nvSpPr>
        <p:spPr>
          <a:xfrm>
            <a:off x="802005" y="2344483"/>
            <a:ext cx="9089390" cy="1588198"/>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3"/>
          <p:cNvSpPr txBox="1">
            <a:spLocks noGrp="1"/>
          </p:cNvSpPr>
          <p:nvPr>
            <p:ph type="subTitle" idx="1"/>
          </p:nvPr>
        </p:nvSpPr>
        <p:spPr>
          <a:xfrm>
            <a:off x="1604010" y="4235196"/>
            <a:ext cx="7485380" cy="189071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3"/>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24"/>
        <p:cNvGrpSpPr/>
        <p:nvPr/>
      </p:nvGrpSpPr>
      <p:grpSpPr>
        <a:xfrm>
          <a:off x="0" y="0"/>
          <a:ext cx="0" cy="0"/>
          <a:chOff x="0" y="0"/>
          <a:chExt cx="0" cy="0"/>
        </a:xfrm>
      </p:grpSpPr>
      <p:sp>
        <p:nvSpPr>
          <p:cNvPr id="25" name="Google Shape;25;p4"/>
          <p:cNvSpPr txBox="1">
            <a:spLocks noGrp="1"/>
          </p:cNvSpPr>
          <p:nvPr>
            <p:ph type="title"/>
          </p:nvPr>
        </p:nvSpPr>
        <p:spPr>
          <a:xfrm>
            <a:off x="3221202" y="55574"/>
            <a:ext cx="4250995" cy="299720"/>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sz="18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4"/>
          <p:cNvSpPr txBox="1">
            <a:spLocks noGrp="1"/>
          </p:cNvSpPr>
          <p:nvPr>
            <p:ph type="body" idx="1"/>
          </p:nvPr>
        </p:nvSpPr>
        <p:spPr>
          <a:xfrm>
            <a:off x="534670" y="1739455"/>
            <a:ext cx="4651629" cy="4991481"/>
          </a:xfrm>
          <a:prstGeom prst="rect">
            <a:avLst/>
          </a:prstGeom>
          <a:noFill/>
          <a:ln>
            <a:noFill/>
          </a:ln>
        </p:spPr>
        <p:txBody>
          <a:bodyPr spcFirstLastPara="1" wrap="square" lIns="0" tIns="0" rIns="0" bIns="0" anchor="t" anchorCtr="0"/>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27" name="Google Shape;27;p4"/>
          <p:cNvSpPr txBox="1">
            <a:spLocks noGrp="1"/>
          </p:cNvSpPr>
          <p:nvPr>
            <p:ph type="body" idx="2"/>
          </p:nvPr>
        </p:nvSpPr>
        <p:spPr>
          <a:xfrm>
            <a:off x="5507101" y="1739455"/>
            <a:ext cx="4651629" cy="4991481"/>
          </a:xfrm>
          <a:prstGeom prst="rect">
            <a:avLst/>
          </a:prstGeom>
          <a:noFill/>
          <a:ln>
            <a:noFill/>
          </a:ln>
        </p:spPr>
        <p:txBody>
          <a:bodyPr spcFirstLastPara="1" wrap="square" lIns="0" tIns="0" rIns="0" bIns="0" anchor="t" anchorCtr="0"/>
          <a:lstStyle>
            <a:lvl1pPr marL="457200" lvl="0" indent="-228600" algn="l">
              <a:lnSpc>
                <a:spcPct val="100000"/>
              </a:lnSpc>
              <a:spcBef>
                <a:spcPts val="0"/>
              </a:spcBef>
              <a:spcAft>
                <a:spcPts val="0"/>
              </a:spcAft>
              <a:buSzPts val="1400"/>
              <a:buNone/>
              <a:defRPr/>
            </a:lvl1pPr>
            <a:lvl2pPr marL="914400" lvl="1" indent="-228600" algn="l">
              <a:lnSpc>
                <a:spcPct val="100000"/>
              </a:lnSpc>
              <a:spcBef>
                <a:spcPts val="0"/>
              </a:spcBef>
              <a:spcAft>
                <a:spcPts val="0"/>
              </a:spcAft>
              <a:buSzPts val="1400"/>
              <a:buNone/>
              <a:defRPr/>
            </a:lvl2pPr>
            <a:lvl3pPr marL="1371600" lvl="2" indent="-228600" algn="l">
              <a:lnSpc>
                <a:spcPct val="100000"/>
              </a:lnSpc>
              <a:spcBef>
                <a:spcPts val="0"/>
              </a:spcBef>
              <a:spcAft>
                <a:spcPts val="0"/>
              </a:spcAft>
              <a:buSzPts val="1400"/>
              <a:buNone/>
              <a:defRPr/>
            </a:lvl3pPr>
            <a:lvl4pPr marL="1828800" lvl="3" indent="-228600" algn="l">
              <a:lnSpc>
                <a:spcPct val="100000"/>
              </a:lnSpc>
              <a:spcBef>
                <a:spcPts val="0"/>
              </a:spcBef>
              <a:spcAft>
                <a:spcPts val="0"/>
              </a:spcAft>
              <a:buSzPts val="1400"/>
              <a:buNone/>
              <a:defRPr/>
            </a:lvl4pPr>
            <a:lvl5pPr marL="2286000" lvl="4" indent="-228600" algn="l">
              <a:lnSpc>
                <a:spcPct val="100000"/>
              </a:lnSpc>
              <a:spcBef>
                <a:spcPts val="0"/>
              </a:spcBef>
              <a:spcAft>
                <a:spcPts val="0"/>
              </a:spcAft>
              <a:buSzPts val="1400"/>
              <a:buNone/>
              <a:defRPr/>
            </a:lvl5pPr>
            <a:lvl6pPr marL="2743200" lvl="5" indent="-228600" algn="l">
              <a:lnSpc>
                <a:spcPct val="100000"/>
              </a:lnSpc>
              <a:spcBef>
                <a:spcPts val="0"/>
              </a:spcBef>
              <a:spcAft>
                <a:spcPts val="0"/>
              </a:spcAft>
              <a:buSzPts val="1400"/>
              <a:buNone/>
              <a:defRPr/>
            </a:lvl6pPr>
            <a:lvl7pPr marL="3200400" lvl="6" indent="-228600" algn="l">
              <a:lnSpc>
                <a:spcPct val="100000"/>
              </a:lnSpc>
              <a:spcBef>
                <a:spcPts val="0"/>
              </a:spcBef>
              <a:spcAft>
                <a:spcPts val="0"/>
              </a:spcAft>
              <a:buSzPts val="1400"/>
              <a:buNone/>
              <a:defRPr/>
            </a:lvl7pPr>
            <a:lvl8pPr marL="3657600" lvl="7" indent="-228600" algn="l">
              <a:lnSpc>
                <a:spcPct val="100000"/>
              </a:lnSpc>
              <a:spcBef>
                <a:spcPts val="0"/>
              </a:spcBef>
              <a:spcAft>
                <a:spcPts val="0"/>
              </a:spcAft>
              <a:buSzPts val="1400"/>
              <a:buNone/>
              <a:defRPr/>
            </a:lvl8pPr>
            <a:lvl9pPr marL="4114800" lvl="8" indent="-228600" algn="l">
              <a:lnSpc>
                <a:spcPct val="100000"/>
              </a:lnSpc>
              <a:spcBef>
                <a:spcPts val="0"/>
              </a:spcBef>
              <a:spcAft>
                <a:spcPts val="0"/>
              </a:spcAft>
              <a:buSzPts val="1400"/>
              <a:buNone/>
              <a:defRPr/>
            </a:lvl9pPr>
          </a:lstStyle>
          <a:p>
            <a:endParaRPr/>
          </a:p>
        </p:txBody>
      </p:sp>
      <p:sp>
        <p:nvSpPr>
          <p:cNvPr id="28" name="Google Shape;28;p4"/>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3221202" y="55574"/>
            <a:ext cx="4250995" cy="299720"/>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sz="1800" b="0" i="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5"/>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5"/>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6"/>
        <p:cNvGrpSpPr/>
        <p:nvPr/>
      </p:nvGrpSpPr>
      <p:grpSpPr>
        <a:xfrm>
          <a:off x="0" y="0"/>
          <a:ext cx="0" cy="0"/>
          <a:chOff x="0" y="0"/>
          <a:chExt cx="0" cy="0"/>
        </a:xfrm>
      </p:grpSpPr>
      <p:sp>
        <p:nvSpPr>
          <p:cNvPr id="37" name="Google Shape;37;p6"/>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lvl="0" algn="ctr">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SzPts val="1400"/>
              <a:buNone/>
              <a:defRPr>
                <a:solidFill>
                  <a:srgbClr val="88888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p:nvPr/>
        </p:nvSpPr>
        <p:spPr>
          <a:xfrm>
            <a:off x="6350" y="12"/>
            <a:ext cx="10685780" cy="457200"/>
          </a:xfrm>
          <a:custGeom>
            <a:avLst/>
            <a:gdLst/>
            <a:ahLst/>
            <a:cxnLst/>
            <a:rect l="l" t="t" r="r" b="b"/>
            <a:pathLst>
              <a:path w="10685780" h="457200" extrusionOk="0">
                <a:moveTo>
                  <a:pt x="0" y="457200"/>
                </a:moveTo>
                <a:lnTo>
                  <a:pt x="10685640" y="457200"/>
                </a:lnTo>
                <a:lnTo>
                  <a:pt x="10685640" y="0"/>
                </a:lnTo>
                <a:lnTo>
                  <a:pt x="0" y="0"/>
                </a:lnTo>
                <a:lnTo>
                  <a:pt x="0" y="45720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7" name="Google Shape;7;p1"/>
          <p:cNvSpPr txBox="1">
            <a:spLocks noGrp="1"/>
          </p:cNvSpPr>
          <p:nvPr>
            <p:ph type="title"/>
          </p:nvPr>
        </p:nvSpPr>
        <p:spPr>
          <a:xfrm>
            <a:off x="3221202" y="55574"/>
            <a:ext cx="4250995" cy="299720"/>
          </a:xfrm>
          <a:prstGeom prst="rect">
            <a:avLst/>
          </a:prstGeom>
          <a:noFill/>
          <a:ln>
            <a:noFill/>
          </a:ln>
        </p:spPr>
        <p:txBody>
          <a:bodyPr spcFirstLastPara="1" wrap="square" lIns="0" tIns="0" rIns="0" bIns="0" anchor="t" anchorCtr="0"/>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lt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p1"/>
          <p:cNvSpPr txBox="1">
            <a:spLocks noGrp="1"/>
          </p:cNvSpPr>
          <p:nvPr>
            <p:ph type="body" idx="1"/>
          </p:nvPr>
        </p:nvSpPr>
        <p:spPr>
          <a:xfrm>
            <a:off x="370075" y="2682880"/>
            <a:ext cx="9953249" cy="3865879"/>
          </a:xfrm>
          <a:prstGeom prst="rect">
            <a:avLst/>
          </a:prstGeom>
          <a:noFill/>
          <a:ln>
            <a:noFill/>
          </a:ln>
        </p:spPr>
        <p:txBody>
          <a:bodyPr spcFirstLastPara="1" wrap="square" lIns="0" tIns="0" rIns="0" bIns="0" anchor="t" anchorCtr="0"/>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231F20"/>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635756" y="7033450"/>
            <a:ext cx="3421888" cy="378142"/>
          </a:xfrm>
          <a:prstGeom prst="rect">
            <a:avLst/>
          </a:prstGeom>
          <a:noFill/>
          <a:ln>
            <a:noFill/>
          </a:ln>
        </p:spPr>
        <p:txBody>
          <a:bodyPr spcFirstLastPara="1" wrap="square" lIns="0" tIns="0" rIns="0" bIns="0" anchor="t" anchorCtr="0"/>
          <a:lstStyle>
            <a:lvl1pPr marR="0" lvl="0" algn="ctr"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dt" idx="10"/>
          </p:nvPr>
        </p:nvSpPr>
        <p:spPr>
          <a:xfrm>
            <a:off x="534670" y="7033450"/>
            <a:ext cx="2459482" cy="378142"/>
          </a:xfrm>
          <a:prstGeom prst="rect">
            <a:avLst/>
          </a:prstGeom>
          <a:noFill/>
          <a:ln>
            <a:noFill/>
          </a:ln>
        </p:spPr>
        <p:txBody>
          <a:bodyPr spcFirstLastPara="1" wrap="square" lIns="0" tIns="0" rIns="0" bIns="0" anchor="t" anchorCtr="0"/>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1" name="Google Shape;11;p1"/>
          <p:cNvSpPr txBox="1">
            <a:spLocks noGrp="1"/>
          </p:cNvSpPr>
          <p:nvPr>
            <p:ph type="sldNum" idx="12"/>
          </p:nvPr>
        </p:nvSpPr>
        <p:spPr>
          <a:xfrm>
            <a:off x="7699248" y="7033450"/>
            <a:ext cx="2459482" cy="378142"/>
          </a:xfrm>
          <a:prstGeom prst="rect">
            <a:avLst/>
          </a:prstGeom>
          <a:noFill/>
          <a:ln>
            <a:noFill/>
          </a:ln>
        </p:spPr>
        <p:txBody>
          <a:bodyPr spcFirstLastPara="1" wrap="square" lIns="0" tIns="0" rIns="0" bIns="0" anchor="t" anchorCtr="0">
            <a:noAutofit/>
          </a:bodyPr>
          <a:lstStyle>
            <a:lvl1pPr marL="0" marR="0" lvl="0"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800"/>
              <a:buFont typeface="Arial"/>
              <a:buNone/>
              <a:defRPr sz="1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jobsgopublic.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8"/>
          <p:cNvSpPr/>
          <p:nvPr/>
        </p:nvSpPr>
        <p:spPr>
          <a:xfrm>
            <a:off x="-11881" y="-16926"/>
            <a:ext cx="10692130" cy="452273"/>
          </a:xfrm>
          <a:custGeom>
            <a:avLst/>
            <a:gdLst/>
            <a:ahLst/>
            <a:cxnLst/>
            <a:rect l="l" t="t" r="r" b="b"/>
            <a:pathLst>
              <a:path w="10685780" h="444500" extrusionOk="0">
                <a:moveTo>
                  <a:pt x="0" y="444500"/>
                </a:moveTo>
                <a:lnTo>
                  <a:pt x="10685640" y="444500"/>
                </a:lnTo>
                <a:lnTo>
                  <a:pt x="10685640" y="0"/>
                </a:lnTo>
                <a:lnTo>
                  <a:pt x="0" y="0"/>
                </a:lnTo>
                <a:lnTo>
                  <a:pt x="0" y="44450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0" name="Google Shape;60;p8"/>
          <p:cNvSpPr txBox="1">
            <a:spLocks noGrp="1"/>
          </p:cNvSpPr>
          <p:nvPr>
            <p:ph type="title"/>
          </p:nvPr>
        </p:nvSpPr>
        <p:spPr>
          <a:xfrm>
            <a:off x="3221202" y="55574"/>
            <a:ext cx="4250995" cy="299720"/>
          </a:xfrm>
          <a:prstGeom prst="rect">
            <a:avLst/>
          </a:prstGeom>
          <a:noFill/>
          <a:ln>
            <a:noFill/>
          </a:ln>
        </p:spPr>
        <p:txBody>
          <a:bodyPr spcFirstLastPara="1" wrap="square" lIns="0" tIns="12700" rIns="0" bIns="0" anchor="t" anchorCtr="0">
            <a:noAutofit/>
          </a:bodyPr>
          <a:lstStyle/>
          <a:p>
            <a:pPr marL="335280" lvl="0" indent="0" algn="l" rtl="0">
              <a:lnSpc>
                <a:spcPct val="100000"/>
              </a:lnSpc>
              <a:spcBef>
                <a:spcPts val="0"/>
              </a:spcBef>
              <a:spcAft>
                <a:spcPts val="0"/>
              </a:spcAft>
              <a:buSzPts val="1400"/>
              <a:buNone/>
            </a:pPr>
            <a:r>
              <a:rPr lang="en-GB"/>
              <a:t>North Beckton Primary School Job Profile</a:t>
            </a:r>
            <a:endParaRPr/>
          </a:p>
        </p:txBody>
      </p:sp>
      <p:sp>
        <p:nvSpPr>
          <p:cNvPr id="61" name="Google Shape;61;p8"/>
          <p:cNvSpPr/>
          <p:nvPr/>
        </p:nvSpPr>
        <p:spPr>
          <a:xfrm>
            <a:off x="0" y="7110576"/>
            <a:ext cx="10692130" cy="452273"/>
          </a:xfrm>
          <a:custGeom>
            <a:avLst/>
            <a:gdLst/>
            <a:ahLst/>
            <a:cxnLst/>
            <a:rect l="l" t="t" r="r" b="b"/>
            <a:pathLst>
              <a:path w="10685780" h="444500" extrusionOk="0">
                <a:moveTo>
                  <a:pt x="0" y="444500"/>
                </a:moveTo>
                <a:lnTo>
                  <a:pt x="10685640" y="444500"/>
                </a:lnTo>
                <a:lnTo>
                  <a:pt x="10685640" y="0"/>
                </a:lnTo>
                <a:lnTo>
                  <a:pt x="0" y="0"/>
                </a:lnTo>
                <a:lnTo>
                  <a:pt x="0" y="44450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2" name="Google Shape;62;p8"/>
          <p:cNvSpPr txBox="1"/>
          <p:nvPr/>
        </p:nvSpPr>
        <p:spPr>
          <a:xfrm>
            <a:off x="6211394" y="1281805"/>
            <a:ext cx="1497031" cy="29972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800"/>
              <a:buFont typeface="Arial"/>
              <a:buNone/>
            </a:pPr>
            <a:r>
              <a:rPr lang="en-GB" sz="1800" b="1" i="0" u="sng" strike="noStrike" cap="none" dirty="0" smtClean="0">
                <a:solidFill>
                  <a:schemeClr val="bg2"/>
                </a:solidFill>
                <a:latin typeface="Calibri"/>
                <a:ea typeface="Calibri"/>
                <a:cs typeface="Calibri"/>
                <a:sym typeface="Calibri"/>
              </a:rPr>
              <a:t>Responsibilities</a:t>
            </a:r>
            <a:endParaRPr sz="1800" b="1" i="0" u="sng" strike="noStrike" cap="none" dirty="0">
              <a:solidFill>
                <a:schemeClr val="bg2"/>
              </a:solidFill>
              <a:latin typeface="Calibri"/>
              <a:ea typeface="Calibri"/>
              <a:cs typeface="Calibri"/>
              <a:sym typeface="Calibri"/>
            </a:endParaRPr>
          </a:p>
        </p:txBody>
      </p:sp>
      <p:sp>
        <p:nvSpPr>
          <p:cNvPr id="63" name="Google Shape;63;p8"/>
          <p:cNvSpPr txBox="1"/>
          <p:nvPr/>
        </p:nvSpPr>
        <p:spPr>
          <a:xfrm>
            <a:off x="4014737" y="1751176"/>
            <a:ext cx="6438900" cy="5359400"/>
          </a:xfrm>
          <a:prstGeom prst="rect">
            <a:avLst/>
          </a:prstGeom>
          <a:noFill/>
          <a:ln>
            <a:noFill/>
          </a:ln>
        </p:spPr>
        <p:txBody>
          <a:bodyPr spcFirstLastPara="1" wrap="square" lIns="0" tIns="12700" rIns="0" bIns="0" anchor="t" anchorCtr="0">
            <a:noAutofit/>
          </a:bodyPr>
          <a:lstStyle/>
          <a:p>
            <a:pPr marL="241300" marR="47625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Teach a class of pupils and ensure that planning, preparation, assessment and  reporting meet their varying learning and social needs.</a:t>
            </a:r>
            <a:endParaRPr sz="1400" b="0" i="0" u="none" strike="noStrike" cap="none" dirty="0">
              <a:solidFill>
                <a:schemeClr val="dk1"/>
              </a:solidFill>
              <a:latin typeface="Calibri"/>
              <a:ea typeface="Calibri"/>
              <a:cs typeface="Calibri"/>
              <a:sym typeface="Calibri"/>
            </a:endParaRPr>
          </a:p>
          <a:p>
            <a:pPr marL="241300" marR="168275"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Maintain the positive ethos and core values of the school, both inside and outside  the classroom.</a:t>
            </a:r>
            <a:endParaRPr sz="1400" b="0" i="0" u="none" strike="noStrike" cap="none" dirty="0">
              <a:solidFill>
                <a:schemeClr val="dk1"/>
              </a:solidFill>
              <a:latin typeface="Calibri"/>
              <a:ea typeface="Calibri"/>
              <a:cs typeface="Calibri"/>
              <a:sym typeface="Calibri"/>
            </a:endParaRPr>
          </a:p>
          <a:p>
            <a:pPr marL="241300" marR="14097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Ensure that the current national </a:t>
            </a:r>
            <a:r>
              <a:rPr lang="en-GB" sz="1400" b="0" i="0" u="none" strike="noStrike" cap="none" dirty="0" smtClean="0">
                <a:solidFill>
                  <a:srgbClr val="231F20"/>
                </a:solidFill>
                <a:latin typeface="Calibri"/>
                <a:ea typeface="Calibri"/>
                <a:cs typeface="Calibri"/>
                <a:sym typeface="Calibri"/>
              </a:rPr>
              <a:t>teacher standards for </a:t>
            </a:r>
            <a:r>
              <a:rPr lang="en-GB" sz="1400" b="0" i="0" u="none" strike="noStrike" cap="none" dirty="0">
                <a:solidFill>
                  <a:srgbClr val="231F20"/>
                </a:solidFill>
                <a:latin typeface="Calibri"/>
                <a:ea typeface="Calibri"/>
                <a:cs typeface="Calibri"/>
                <a:sym typeface="Calibri"/>
              </a:rPr>
              <a:t>school teachers are  met.</a:t>
            </a:r>
            <a:endParaRPr sz="1400" b="0" i="0" u="none" strike="noStrike" cap="none" dirty="0">
              <a:solidFill>
                <a:schemeClr val="dk1"/>
              </a:solidFill>
              <a:latin typeface="Calibri"/>
              <a:ea typeface="Calibri"/>
              <a:cs typeface="Calibri"/>
              <a:sym typeface="Calibri"/>
            </a:endParaRPr>
          </a:p>
          <a:p>
            <a:pPr marL="241300" marR="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Implement agreed school policies and guidelines.</a:t>
            </a:r>
            <a:endParaRPr sz="1400" b="0" i="0" u="none" strike="noStrike" cap="none" dirty="0">
              <a:solidFill>
                <a:schemeClr val="dk1"/>
              </a:solidFill>
              <a:latin typeface="Calibri"/>
              <a:ea typeface="Calibri"/>
              <a:cs typeface="Calibri"/>
              <a:sym typeface="Calibri"/>
            </a:endParaRPr>
          </a:p>
          <a:p>
            <a:pPr marL="241300" marR="586105"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Have the highest expectation of every child, believing that every learner has  unlimited potential for development.</a:t>
            </a:r>
            <a:endParaRPr sz="1400" b="0" i="0" u="none" strike="noStrike" cap="none" dirty="0">
              <a:solidFill>
                <a:schemeClr val="dk1"/>
              </a:solidFill>
              <a:latin typeface="Calibri"/>
              <a:ea typeface="Calibri"/>
              <a:cs typeface="Calibri"/>
              <a:sym typeface="Calibri"/>
            </a:endParaRPr>
          </a:p>
          <a:p>
            <a:pPr marL="241300" marR="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Set clear targets, based on prior attainment, for </a:t>
            </a:r>
            <a:r>
              <a:rPr lang="en-GB" sz="1400" b="0" i="0" u="none" strike="noStrike" cap="none" dirty="0" smtClean="0">
                <a:solidFill>
                  <a:srgbClr val="231F20"/>
                </a:solidFill>
                <a:latin typeface="Calibri"/>
                <a:ea typeface="Calibri"/>
                <a:cs typeface="Calibri"/>
                <a:sym typeface="Calibri"/>
              </a:rPr>
              <a:t>pupils’ </a:t>
            </a:r>
            <a:r>
              <a:rPr lang="en-GB" sz="1400" b="0" i="0" u="none" strike="noStrike" cap="none" dirty="0">
                <a:solidFill>
                  <a:srgbClr val="231F20"/>
                </a:solidFill>
                <a:latin typeface="Calibri"/>
                <a:ea typeface="Calibri"/>
                <a:cs typeface="Calibri"/>
                <a:sym typeface="Calibri"/>
              </a:rPr>
              <a:t>learning.</a:t>
            </a:r>
            <a:endParaRPr sz="1400" b="0" i="0" u="none" strike="noStrike" cap="none" dirty="0">
              <a:solidFill>
                <a:schemeClr val="dk1"/>
              </a:solidFill>
              <a:latin typeface="Calibri"/>
              <a:ea typeface="Calibri"/>
              <a:cs typeface="Calibri"/>
              <a:sym typeface="Calibri"/>
            </a:endParaRPr>
          </a:p>
          <a:p>
            <a:pPr marL="241300" marR="5080" lvl="0" indent="-228600" algn="just"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Plan and resource a classroom </a:t>
            </a:r>
            <a:r>
              <a:rPr lang="en-GB" sz="1400" b="0" i="0" u="none" strike="noStrike" cap="none" dirty="0" smtClean="0">
                <a:solidFill>
                  <a:srgbClr val="231F20"/>
                </a:solidFill>
                <a:latin typeface="Calibri"/>
                <a:ea typeface="Calibri"/>
                <a:cs typeface="Calibri"/>
                <a:sym typeface="Calibri"/>
              </a:rPr>
              <a:t>environment </a:t>
            </a:r>
            <a:r>
              <a:rPr lang="en-GB" dirty="0" smtClean="0">
                <a:solidFill>
                  <a:srgbClr val="231F20"/>
                </a:solidFill>
                <a:latin typeface="Calibri"/>
                <a:ea typeface="Calibri"/>
                <a:cs typeface="Calibri"/>
                <a:sym typeface="Calibri"/>
              </a:rPr>
              <a:t>which</a:t>
            </a:r>
            <a:r>
              <a:rPr lang="en-GB" sz="1400" b="0" i="0" u="none" strike="noStrike" cap="none" dirty="0" smtClean="0">
                <a:solidFill>
                  <a:srgbClr val="231F20"/>
                </a:solidFill>
                <a:latin typeface="Calibri"/>
                <a:ea typeface="Calibri"/>
                <a:cs typeface="Calibri"/>
                <a:sym typeface="Calibri"/>
              </a:rPr>
              <a:t> </a:t>
            </a:r>
            <a:r>
              <a:rPr lang="en-GB" sz="1400" b="0" i="0" u="none" strike="noStrike" cap="none" dirty="0">
                <a:solidFill>
                  <a:srgbClr val="231F20"/>
                </a:solidFill>
                <a:latin typeface="Calibri"/>
                <a:ea typeface="Calibri"/>
                <a:cs typeface="Calibri"/>
                <a:sym typeface="Calibri"/>
              </a:rPr>
              <a:t>will encourage the development of all aspects of  children’s learning including their independent use of resources and involvement in  their learning.</a:t>
            </a:r>
            <a:endParaRPr sz="1400" b="0" i="0" u="none" strike="noStrike" cap="none" dirty="0">
              <a:solidFill>
                <a:schemeClr val="dk1"/>
              </a:solidFill>
              <a:latin typeface="Calibri"/>
              <a:ea typeface="Calibri"/>
              <a:cs typeface="Calibri"/>
              <a:sym typeface="Calibri"/>
            </a:endParaRPr>
          </a:p>
          <a:p>
            <a:pPr marL="241300" marR="302895" lvl="0" indent="-228600" algn="l" rtl="0">
              <a:lnSpc>
                <a:spcPct val="100000"/>
              </a:lnSpc>
              <a:spcBef>
                <a:spcPts val="0"/>
              </a:spcBef>
              <a:spcAft>
                <a:spcPts val="0"/>
              </a:spcAft>
              <a:buClr>
                <a:srgbClr val="231F20"/>
              </a:buClr>
              <a:buSzPts val="1400"/>
              <a:buFont typeface="Calibri"/>
              <a:buChar char="•"/>
            </a:pPr>
            <a:r>
              <a:rPr lang="en-GB" dirty="0" smtClean="0">
                <a:solidFill>
                  <a:srgbClr val="231F20"/>
                </a:solidFill>
                <a:latin typeface="Calibri"/>
                <a:ea typeface="Calibri"/>
                <a:cs typeface="Calibri"/>
                <a:sym typeface="Calibri"/>
              </a:rPr>
              <a:t>Have </a:t>
            </a:r>
            <a:r>
              <a:rPr lang="en-GB" sz="1400" b="0" i="0" u="none" strike="noStrike" cap="none" dirty="0" smtClean="0">
                <a:solidFill>
                  <a:srgbClr val="231F20"/>
                </a:solidFill>
                <a:latin typeface="Calibri"/>
                <a:ea typeface="Calibri"/>
                <a:cs typeface="Calibri"/>
                <a:sym typeface="Calibri"/>
              </a:rPr>
              <a:t>high </a:t>
            </a:r>
            <a:r>
              <a:rPr lang="en-GB" sz="1400" b="0" i="0" u="none" strike="noStrike" cap="none" dirty="0">
                <a:solidFill>
                  <a:srgbClr val="231F20"/>
                </a:solidFill>
                <a:latin typeface="Calibri"/>
                <a:ea typeface="Calibri"/>
                <a:cs typeface="Calibri"/>
                <a:sym typeface="Calibri"/>
              </a:rPr>
              <a:t>standards in the content and presentation of </a:t>
            </a:r>
            <a:r>
              <a:rPr lang="en-GB" dirty="0" smtClean="0">
                <a:solidFill>
                  <a:srgbClr val="231F20"/>
                </a:solidFill>
                <a:latin typeface="Calibri"/>
                <a:ea typeface="Calibri"/>
                <a:cs typeface="Calibri"/>
                <a:sym typeface="Calibri"/>
              </a:rPr>
              <a:t>pupils’ </a:t>
            </a:r>
            <a:r>
              <a:rPr lang="en-GB" sz="1400" b="0" i="0" u="none" strike="noStrike" cap="none" dirty="0" smtClean="0">
                <a:solidFill>
                  <a:srgbClr val="231F20"/>
                </a:solidFill>
                <a:latin typeface="Calibri"/>
                <a:ea typeface="Calibri"/>
                <a:cs typeface="Calibri"/>
                <a:sym typeface="Calibri"/>
              </a:rPr>
              <a:t>work.</a:t>
            </a:r>
          </a:p>
          <a:p>
            <a:pPr marL="241300" marR="302895" lvl="0" indent="-228600" algn="l" rtl="0">
              <a:lnSpc>
                <a:spcPct val="100000"/>
              </a:lnSpc>
              <a:spcBef>
                <a:spcPts val="0"/>
              </a:spcBef>
              <a:spcAft>
                <a:spcPts val="0"/>
              </a:spcAft>
              <a:buClr>
                <a:srgbClr val="231F20"/>
              </a:buClr>
              <a:buSzPts val="1400"/>
              <a:buFont typeface="Calibri"/>
              <a:buChar char="•"/>
            </a:pPr>
            <a:r>
              <a:rPr lang="en-GB" sz="1400" b="0" i="0" u="none" strike="noStrike" cap="none" dirty="0" smtClean="0">
                <a:solidFill>
                  <a:srgbClr val="231F20"/>
                </a:solidFill>
                <a:latin typeface="Calibri"/>
                <a:ea typeface="Calibri"/>
                <a:cs typeface="Calibri"/>
                <a:sym typeface="Calibri"/>
              </a:rPr>
              <a:t>Maintain </a:t>
            </a:r>
            <a:r>
              <a:rPr lang="en-GB" sz="1400" b="0" i="0" u="none" strike="noStrike" cap="none" dirty="0">
                <a:solidFill>
                  <a:srgbClr val="231F20"/>
                </a:solidFill>
                <a:latin typeface="Calibri"/>
                <a:ea typeface="Calibri"/>
                <a:cs typeface="Calibri"/>
                <a:sym typeface="Calibri"/>
              </a:rPr>
              <a:t>a positive learning environment, in accordance with the school’s  behaviour </a:t>
            </a:r>
            <a:r>
              <a:rPr lang="en-GB" sz="1400" b="0" i="0" u="none" strike="noStrike" cap="none" dirty="0" smtClean="0">
                <a:solidFill>
                  <a:srgbClr val="231F20"/>
                </a:solidFill>
                <a:latin typeface="Calibri"/>
                <a:ea typeface="Calibri"/>
                <a:cs typeface="Calibri"/>
                <a:sym typeface="Calibri"/>
              </a:rPr>
              <a:t>and positive relationship policy</a:t>
            </a:r>
            <a:r>
              <a:rPr lang="en-GB" sz="1400" b="0" i="0" u="none" strike="noStrike" cap="none" dirty="0">
                <a:solidFill>
                  <a:srgbClr val="231F20"/>
                </a:solidFill>
                <a:latin typeface="Calibri"/>
                <a:ea typeface="Calibri"/>
                <a:cs typeface="Calibri"/>
                <a:sym typeface="Calibri"/>
              </a:rPr>
              <a:t>.</a:t>
            </a:r>
            <a:endParaRPr sz="1400" b="0" i="0" u="none" strike="noStrike" cap="none" dirty="0">
              <a:solidFill>
                <a:schemeClr val="dk1"/>
              </a:solidFill>
              <a:latin typeface="Calibri"/>
              <a:ea typeface="Calibri"/>
              <a:cs typeface="Calibri"/>
              <a:sym typeface="Calibri"/>
            </a:endParaRPr>
          </a:p>
          <a:p>
            <a:pPr marL="241300" marR="11176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Work in partnership with parents and carers in providing a quality education  experience for all the children and report to parents on the development, progress  and attainment of pupils.</a:t>
            </a:r>
            <a:endParaRPr sz="1400" b="0" i="0" u="none" strike="noStrike" cap="none" dirty="0">
              <a:solidFill>
                <a:schemeClr val="dk1"/>
              </a:solidFill>
              <a:latin typeface="Calibri"/>
              <a:ea typeface="Calibri"/>
              <a:cs typeface="Calibri"/>
              <a:sym typeface="Calibri"/>
            </a:endParaRPr>
          </a:p>
          <a:p>
            <a:pPr marL="241300" marR="492759"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Participate in meetings which relate to the school’s management, curriculum,  administration or organisation.</a:t>
            </a:r>
            <a:endParaRPr sz="1400" b="0" i="0" u="none" strike="noStrike" cap="none" dirty="0">
              <a:solidFill>
                <a:schemeClr val="dk1"/>
              </a:solidFill>
              <a:latin typeface="Calibri"/>
              <a:ea typeface="Calibri"/>
              <a:cs typeface="Calibri"/>
              <a:sym typeface="Calibri"/>
            </a:endParaRPr>
          </a:p>
          <a:p>
            <a:pPr marL="241300" marR="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Communicate and co-operate with specialists from outside agencies.</a:t>
            </a:r>
            <a:endParaRPr sz="1400" b="0" i="0" u="none" strike="noStrike" cap="none" dirty="0">
              <a:solidFill>
                <a:schemeClr val="dk1"/>
              </a:solidFill>
              <a:latin typeface="Calibri"/>
              <a:ea typeface="Calibri"/>
              <a:cs typeface="Calibri"/>
              <a:sym typeface="Calibri"/>
            </a:endParaRPr>
          </a:p>
          <a:p>
            <a:pPr marL="241300" marR="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Lead, organise and direct support staff within the classroom.</a:t>
            </a:r>
            <a:endParaRPr sz="1400" b="0" i="0" u="none" strike="noStrike" cap="none" dirty="0">
              <a:solidFill>
                <a:schemeClr val="dk1"/>
              </a:solidFill>
              <a:latin typeface="Calibri"/>
              <a:ea typeface="Calibri"/>
              <a:cs typeface="Calibri"/>
              <a:sym typeface="Calibri"/>
            </a:endParaRPr>
          </a:p>
          <a:p>
            <a:pPr marL="241300" marR="0" lvl="0" indent="-228600" algn="l" rtl="0">
              <a:lnSpc>
                <a:spcPct val="100000"/>
              </a:lnSpc>
              <a:spcBef>
                <a:spcPts val="0"/>
              </a:spcBef>
              <a:spcAft>
                <a:spcPts val="0"/>
              </a:spcAft>
              <a:buClr>
                <a:srgbClr val="231F20"/>
              </a:buClr>
              <a:buSzPts val="1400"/>
              <a:buFont typeface="Calibri"/>
              <a:buChar char="•"/>
            </a:pPr>
            <a:r>
              <a:rPr lang="en-GB" sz="1400" b="0" i="0" u="none" strike="noStrike" cap="none" dirty="0">
                <a:solidFill>
                  <a:srgbClr val="231F20"/>
                </a:solidFill>
                <a:latin typeface="Calibri"/>
                <a:ea typeface="Calibri"/>
                <a:cs typeface="Calibri"/>
                <a:sym typeface="Calibri"/>
              </a:rPr>
              <a:t>Participate in the appraisal system.</a:t>
            </a:r>
            <a:endParaRPr sz="1400" b="0" i="0" u="none" strike="noStrike" cap="none" dirty="0">
              <a:solidFill>
                <a:schemeClr val="dk1"/>
              </a:solidFill>
              <a:latin typeface="Calibri"/>
              <a:ea typeface="Calibri"/>
              <a:cs typeface="Calibri"/>
              <a:sym typeface="Calibri"/>
            </a:endParaRPr>
          </a:p>
        </p:txBody>
      </p:sp>
      <p:sp>
        <p:nvSpPr>
          <p:cNvPr id="64" name="Google Shape;64;p8"/>
          <p:cNvSpPr txBox="1"/>
          <p:nvPr/>
        </p:nvSpPr>
        <p:spPr>
          <a:xfrm>
            <a:off x="188087" y="7189482"/>
            <a:ext cx="3175635" cy="17780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Calibri"/>
                <a:ea typeface="Calibri"/>
                <a:cs typeface="Calibri"/>
                <a:sym typeface="Calibri"/>
              </a:rPr>
              <a:t>North Beckton Primary School, Harrier Way, London E6 5XG</a:t>
            </a:r>
            <a:endParaRPr sz="1000" b="0" i="0" u="none" strike="noStrike" cap="none">
              <a:solidFill>
                <a:schemeClr val="dk1"/>
              </a:solidFill>
              <a:latin typeface="Calibri"/>
              <a:ea typeface="Calibri"/>
              <a:cs typeface="Calibri"/>
              <a:sym typeface="Calibri"/>
            </a:endParaRPr>
          </a:p>
        </p:txBody>
      </p:sp>
      <p:sp>
        <p:nvSpPr>
          <p:cNvPr id="65" name="Google Shape;65;p8"/>
          <p:cNvSpPr txBox="1"/>
          <p:nvPr/>
        </p:nvSpPr>
        <p:spPr>
          <a:xfrm>
            <a:off x="4361053" y="7189482"/>
            <a:ext cx="1005840" cy="17780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Calibri"/>
                <a:ea typeface="Calibri"/>
                <a:cs typeface="Calibri"/>
                <a:sym typeface="Calibri"/>
              </a:rPr>
              <a:t>Tel: 020 7473 3344</a:t>
            </a:r>
            <a:endParaRPr sz="1000" b="0" i="0" u="none" strike="noStrike" cap="none">
              <a:solidFill>
                <a:schemeClr val="dk1"/>
              </a:solidFill>
              <a:latin typeface="Calibri"/>
              <a:ea typeface="Calibri"/>
              <a:cs typeface="Calibri"/>
              <a:sym typeface="Calibri"/>
            </a:endParaRPr>
          </a:p>
        </p:txBody>
      </p:sp>
      <p:sp>
        <p:nvSpPr>
          <p:cNvPr id="66" name="Google Shape;66;p8"/>
          <p:cNvSpPr txBox="1"/>
          <p:nvPr/>
        </p:nvSpPr>
        <p:spPr>
          <a:xfrm>
            <a:off x="5826125" y="7189482"/>
            <a:ext cx="2021839" cy="166712"/>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Calibri"/>
                <a:ea typeface="Calibri"/>
                <a:cs typeface="Calibri"/>
                <a:sym typeface="Calibri"/>
              </a:rPr>
              <a:t>E: info@northbeckton.newham.sch.uk</a:t>
            </a:r>
            <a:endParaRPr sz="1000" b="0" i="0" u="none" strike="noStrike" cap="none">
              <a:solidFill>
                <a:schemeClr val="dk1"/>
              </a:solidFill>
              <a:latin typeface="Calibri"/>
              <a:ea typeface="Calibri"/>
              <a:cs typeface="Calibri"/>
              <a:sym typeface="Calibri"/>
            </a:endParaRPr>
          </a:p>
        </p:txBody>
      </p:sp>
      <p:sp>
        <p:nvSpPr>
          <p:cNvPr id="67" name="Google Shape;67;p8"/>
          <p:cNvSpPr txBox="1"/>
          <p:nvPr/>
        </p:nvSpPr>
        <p:spPr>
          <a:xfrm>
            <a:off x="8334121" y="7189482"/>
            <a:ext cx="1912620" cy="166712"/>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Calibri"/>
                <a:ea typeface="Calibri"/>
                <a:cs typeface="Calibri"/>
                <a:sym typeface="Calibri"/>
              </a:rPr>
              <a:t>www.northbeckton.newham.sch.uk</a:t>
            </a:r>
            <a:endParaRPr sz="1000" b="0" i="0" u="none" strike="noStrike" cap="none">
              <a:solidFill>
                <a:schemeClr val="dk1"/>
              </a:solidFill>
              <a:latin typeface="Calibri"/>
              <a:ea typeface="Calibri"/>
              <a:cs typeface="Calibri"/>
              <a:sym typeface="Calibri"/>
            </a:endParaRPr>
          </a:p>
        </p:txBody>
      </p:sp>
      <p:pic>
        <p:nvPicPr>
          <p:cNvPr id="68" name="Google Shape;68;p8"/>
          <p:cNvPicPr preferRelativeResize="0"/>
          <p:nvPr/>
        </p:nvPicPr>
        <p:blipFill rotWithShape="1">
          <a:blip r:embed="rId3">
            <a:alphaModFix/>
          </a:blip>
          <a:srcRect/>
          <a:stretch/>
        </p:blipFill>
        <p:spPr>
          <a:xfrm>
            <a:off x="-11881" y="434200"/>
            <a:ext cx="4026618" cy="6676376"/>
          </a:xfrm>
          <a:prstGeom prst="rect">
            <a:avLst/>
          </a:prstGeom>
          <a:noFill/>
          <a:ln>
            <a:noFill/>
          </a:ln>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84836" y="5941142"/>
            <a:ext cx="1395413"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366481" y="589865"/>
            <a:ext cx="5809906" cy="584775"/>
          </a:xfrm>
          <a:prstGeom prst="rect">
            <a:avLst/>
          </a:prstGeom>
        </p:spPr>
        <p:txBody>
          <a:bodyPr wrap="square">
            <a:spAutoFit/>
          </a:bodyPr>
          <a:lstStyle/>
          <a:p>
            <a:pPr marL="12700" lvl="0">
              <a:buSzPts val="2400"/>
            </a:pPr>
            <a:r>
              <a:rPr lang="en-GB" sz="1600" b="1" dirty="0">
                <a:solidFill>
                  <a:srgbClr val="FF0000"/>
                </a:solidFill>
                <a:latin typeface="Calibri"/>
                <a:ea typeface="Calibri"/>
                <a:cs typeface="Calibri"/>
                <a:sym typeface="Calibri"/>
              </a:rPr>
              <a:t>Post: </a:t>
            </a:r>
            <a:r>
              <a:rPr lang="en-GB" sz="1600" b="1" dirty="0" smtClean="0">
                <a:solidFill>
                  <a:srgbClr val="FF0000"/>
                </a:solidFill>
                <a:latin typeface="Calibri"/>
                <a:ea typeface="Calibri"/>
                <a:cs typeface="Calibri"/>
                <a:sym typeface="Calibri"/>
              </a:rPr>
              <a:t>Class Teacher (TLRs available if relevant).</a:t>
            </a:r>
            <a:endParaRPr lang="en-GB" sz="1600" b="1" dirty="0">
              <a:solidFill>
                <a:srgbClr val="FF0000"/>
              </a:solidFill>
              <a:latin typeface="Calibri"/>
              <a:ea typeface="Calibri"/>
              <a:cs typeface="Calibri"/>
              <a:sym typeface="Calibri"/>
            </a:endParaRPr>
          </a:p>
          <a:p>
            <a:pPr marL="12700" lvl="0">
              <a:buSzPts val="2400"/>
            </a:pPr>
            <a:r>
              <a:rPr lang="en-GB" sz="1600" b="1" dirty="0">
                <a:solidFill>
                  <a:srgbClr val="FF0000"/>
                </a:solidFill>
                <a:latin typeface="Calibri"/>
                <a:ea typeface="Calibri"/>
                <a:cs typeface="Calibri"/>
                <a:sym typeface="Calibri"/>
              </a:rPr>
              <a:t>Scale: MPS depending on experience; NQTs </a:t>
            </a:r>
            <a:r>
              <a:rPr lang="en-GB" sz="1600" b="1" dirty="0" smtClean="0">
                <a:solidFill>
                  <a:srgbClr val="FF0000"/>
                </a:solidFill>
                <a:latin typeface="Calibri"/>
                <a:ea typeface="Calibri"/>
                <a:cs typeface="Calibri"/>
                <a:sym typeface="Calibri"/>
              </a:rPr>
              <a:t>are welcome </a:t>
            </a:r>
            <a:r>
              <a:rPr lang="en-GB" sz="1600" b="1" dirty="0">
                <a:solidFill>
                  <a:srgbClr val="FF0000"/>
                </a:solidFill>
                <a:latin typeface="Calibri"/>
                <a:ea typeface="Calibri"/>
                <a:cs typeface="Calibri"/>
                <a:sym typeface="Calibri"/>
              </a:rPr>
              <a:t>to apply</a:t>
            </a:r>
            <a:endParaRPr lang="en-GB" sz="1600" b="1" dirty="0">
              <a:solidFill>
                <a:srgbClr val="FF0000"/>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72"/>
        <p:cNvGrpSpPr/>
        <p:nvPr/>
      </p:nvGrpSpPr>
      <p:grpSpPr>
        <a:xfrm>
          <a:off x="0" y="0"/>
          <a:ext cx="0" cy="0"/>
          <a:chOff x="0" y="0"/>
          <a:chExt cx="0" cy="0"/>
        </a:xfrm>
      </p:grpSpPr>
      <p:sp>
        <p:nvSpPr>
          <p:cNvPr id="73" name="Google Shape;73;p9"/>
          <p:cNvSpPr/>
          <p:nvPr/>
        </p:nvSpPr>
        <p:spPr>
          <a:xfrm>
            <a:off x="0" y="0"/>
            <a:ext cx="10693400" cy="465942"/>
          </a:xfrm>
          <a:custGeom>
            <a:avLst/>
            <a:gdLst/>
            <a:ahLst/>
            <a:cxnLst/>
            <a:rect l="l" t="t" r="r" b="b"/>
            <a:pathLst>
              <a:path w="10238104" h="457200" extrusionOk="0">
                <a:moveTo>
                  <a:pt x="0" y="457200"/>
                </a:moveTo>
                <a:lnTo>
                  <a:pt x="10238041" y="457200"/>
                </a:lnTo>
                <a:lnTo>
                  <a:pt x="10238041" y="0"/>
                </a:lnTo>
                <a:lnTo>
                  <a:pt x="0" y="0"/>
                </a:lnTo>
                <a:lnTo>
                  <a:pt x="0" y="457200"/>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74" name="Google Shape;74;p9"/>
          <p:cNvSpPr txBox="1">
            <a:spLocks noGrp="1"/>
          </p:cNvSpPr>
          <p:nvPr>
            <p:ph type="title"/>
          </p:nvPr>
        </p:nvSpPr>
        <p:spPr>
          <a:xfrm>
            <a:off x="3090138" y="64305"/>
            <a:ext cx="3877192" cy="299720"/>
          </a:xfrm>
          <a:prstGeom prst="rect">
            <a:avLst/>
          </a:prstGeom>
          <a:noFill/>
          <a:ln>
            <a:noFill/>
          </a:ln>
        </p:spPr>
        <p:txBody>
          <a:bodyPr spcFirstLastPara="1" wrap="square" lIns="0" tIns="12700" rIns="0" bIns="0" anchor="t" anchorCtr="0">
            <a:noAutofit/>
          </a:bodyPr>
          <a:lstStyle/>
          <a:p>
            <a:pPr marL="12700" lvl="0" indent="0" algn="l" rtl="0">
              <a:lnSpc>
                <a:spcPct val="100000"/>
              </a:lnSpc>
              <a:spcBef>
                <a:spcPts val="0"/>
              </a:spcBef>
              <a:spcAft>
                <a:spcPts val="0"/>
              </a:spcAft>
              <a:buSzPts val="1400"/>
              <a:buNone/>
            </a:pPr>
            <a:r>
              <a:rPr lang="en-GB"/>
              <a:t>North Beckton Primary School Job Profile</a:t>
            </a:r>
            <a:endParaRPr/>
          </a:p>
        </p:txBody>
      </p:sp>
      <p:sp>
        <p:nvSpPr>
          <p:cNvPr id="75" name="Google Shape;75;p9"/>
          <p:cNvSpPr/>
          <p:nvPr/>
        </p:nvSpPr>
        <p:spPr>
          <a:xfrm>
            <a:off x="0" y="7119307"/>
            <a:ext cx="10693400" cy="441325"/>
          </a:xfrm>
          <a:custGeom>
            <a:avLst/>
            <a:gdLst/>
            <a:ahLst/>
            <a:cxnLst/>
            <a:rect l="l" t="t" r="r" b="b"/>
            <a:pathLst>
              <a:path w="10238104" h="441325" extrusionOk="0">
                <a:moveTo>
                  <a:pt x="0" y="440697"/>
                </a:moveTo>
                <a:lnTo>
                  <a:pt x="10238041" y="440697"/>
                </a:lnTo>
                <a:lnTo>
                  <a:pt x="10238041" y="0"/>
                </a:lnTo>
                <a:lnTo>
                  <a:pt x="0" y="0"/>
                </a:lnTo>
                <a:lnTo>
                  <a:pt x="0" y="440697"/>
                </a:lnTo>
                <a:close/>
              </a:path>
            </a:pathLst>
          </a:custGeom>
          <a:solidFill>
            <a:srgbClr val="25408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76" name="Google Shape;76;p9"/>
          <p:cNvSpPr txBox="1"/>
          <p:nvPr/>
        </p:nvSpPr>
        <p:spPr>
          <a:xfrm>
            <a:off x="345224" y="7212876"/>
            <a:ext cx="3175635" cy="17780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Calibri"/>
                <a:ea typeface="Calibri"/>
                <a:cs typeface="Calibri"/>
                <a:sym typeface="Calibri"/>
              </a:rPr>
              <a:t>North Beckton Primary School, Harrier Way, London E6 5XG</a:t>
            </a:r>
            <a:endParaRPr sz="1000" b="0" i="0" u="none" strike="noStrike" cap="none">
              <a:solidFill>
                <a:schemeClr val="dk1"/>
              </a:solidFill>
              <a:latin typeface="Calibri"/>
              <a:ea typeface="Calibri"/>
              <a:cs typeface="Calibri"/>
              <a:sym typeface="Calibri"/>
            </a:endParaRPr>
          </a:p>
        </p:txBody>
      </p:sp>
      <p:sp>
        <p:nvSpPr>
          <p:cNvPr id="77" name="Google Shape;77;p9"/>
          <p:cNvSpPr txBox="1"/>
          <p:nvPr/>
        </p:nvSpPr>
        <p:spPr>
          <a:xfrm>
            <a:off x="3793616" y="7221601"/>
            <a:ext cx="1005840" cy="177800"/>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Calibri"/>
                <a:ea typeface="Calibri"/>
                <a:cs typeface="Calibri"/>
                <a:sym typeface="Calibri"/>
              </a:rPr>
              <a:t>Tel: 020 7473 3344</a:t>
            </a:r>
            <a:endParaRPr sz="1000" b="0" i="0" u="none" strike="noStrike" cap="none">
              <a:solidFill>
                <a:schemeClr val="dk1"/>
              </a:solidFill>
              <a:latin typeface="Calibri"/>
              <a:ea typeface="Calibri"/>
              <a:cs typeface="Calibri"/>
              <a:sym typeface="Calibri"/>
            </a:endParaRPr>
          </a:p>
        </p:txBody>
      </p:sp>
      <p:sp>
        <p:nvSpPr>
          <p:cNvPr id="78" name="Google Shape;78;p9"/>
          <p:cNvSpPr txBox="1"/>
          <p:nvPr/>
        </p:nvSpPr>
        <p:spPr>
          <a:xfrm>
            <a:off x="5258689" y="7221601"/>
            <a:ext cx="2021839" cy="166712"/>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Calibri"/>
                <a:ea typeface="Calibri"/>
                <a:cs typeface="Calibri"/>
                <a:sym typeface="Calibri"/>
              </a:rPr>
              <a:t>E: info@northbeckton.newham.sch.uk</a:t>
            </a:r>
            <a:endParaRPr sz="1000" b="0" i="0" u="none" strike="noStrike" cap="none">
              <a:solidFill>
                <a:schemeClr val="dk1"/>
              </a:solidFill>
              <a:latin typeface="Calibri"/>
              <a:ea typeface="Calibri"/>
              <a:cs typeface="Calibri"/>
              <a:sym typeface="Calibri"/>
            </a:endParaRPr>
          </a:p>
        </p:txBody>
      </p:sp>
      <p:sp>
        <p:nvSpPr>
          <p:cNvPr id="79" name="Google Shape;79;p9"/>
          <p:cNvSpPr txBox="1"/>
          <p:nvPr/>
        </p:nvSpPr>
        <p:spPr>
          <a:xfrm>
            <a:off x="7766684" y="7221601"/>
            <a:ext cx="1912620" cy="166712"/>
          </a:xfrm>
          <a:prstGeom prst="rect">
            <a:avLst/>
          </a:prstGeom>
          <a:noFill/>
          <a:ln>
            <a:noFill/>
          </a:ln>
        </p:spPr>
        <p:txBody>
          <a:bodyPr spcFirstLastPara="1" wrap="square" lIns="0" tIns="12700" rIns="0" bIns="0" anchor="t" anchorCtr="0">
            <a:noAutofit/>
          </a:bodyPr>
          <a:lstStyle/>
          <a:p>
            <a:pPr marL="12700" marR="0" lvl="0" indent="0" algn="l" rtl="0">
              <a:lnSpc>
                <a:spcPct val="100000"/>
              </a:lnSpc>
              <a:spcBef>
                <a:spcPts val="0"/>
              </a:spcBef>
              <a:spcAft>
                <a:spcPts val="0"/>
              </a:spcAft>
              <a:buClr>
                <a:srgbClr val="000000"/>
              </a:buClr>
              <a:buSzPts val="1000"/>
              <a:buFont typeface="Arial"/>
              <a:buNone/>
            </a:pPr>
            <a:r>
              <a:rPr lang="en-GB" sz="1000" b="0" i="0" u="none" strike="noStrike" cap="none">
                <a:solidFill>
                  <a:srgbClr val="FFFFFF"/>
                </a:solidFill>
                <a:latin typeface="Calibri"/>
                <a:ea typeface="Calibri"/>
                <a:cs typeface="Calibri"/>
                <a:sym typeface="Calibri"/>
              </a:rPr>
              <a:t>www.northbeckton.newham.sch.uk</a:t>
            </a:r>
            <a:endParaRPr sz="1000" b="0" i="0" u="none" strike="noStrike" cap="none">
              <a:solidFill>
                <a:schemeClr val="dk1"/>
              </a:solidFill>
              <a:latin typeface="Calibri"/>
              <a:ea typeface="Calibri"/>
              <a:cs typeface="Calibri"/>
              <a:sym typeface="Calibri"/>
            </a:endParaRPr>
          </a:p>
        </p:txBody>
      </p:sp>
      <p:sp>
        <p:nvSpPr>
          <p:cNvPr id="80" name="Google Shape;80;p9"/>
          <p:cNvSpPr txBox="1"/>
          <p:nvPr/>
        </p:nvSpPr>
        <p:spPr>
          <a:xfrm>
            <a:off x="4019676" y="568236"/>
            <a:ext cx="6525741" cy="6162217"/>
          </a:xfrm>
          <a:prstGeom prst="rect">
            <a:avLst/>
          </a:prstGeom>
          <a:noFill/>
          <a:ln>
            <a:noFill/>
          </a:ln>
        </p:spPr>
        <p:txBody>
          <a:bodyPr spcFirstLastPara="1" wrap="square" lIns="0" tIns="169525" rIns="0" bIns="0" anchor="t" anchorCtr="0">
            <a:noAutofit/>
          </a:bodyPr>
          <a:lstStyle/>
          <a:p>
            <a:pPr marL="29844" marR="0" lvl="0" indent="0" algn="l" rtl="0">
              <a:lnSpc>
                <a:spcPct val="100000"/>
              </a:lnSpc>
              <a:spcBef>
                <a:spcPts val="0"/>
              </a:spcBef>
              <a:spcAft>
                <a:spcPts val="0"/>
              </a:spcAft>
              <a:buClr>
                <a:srgbClr val="000000"/>
              </a:buClr>
              <a:buSzPts val="1800"/>
              <a:buFont typeface="Arial"/>
              <a:buNone/>
            </a:pPr>
            <a:r>
              <a:rPr lang="en-GB" sz="1800" b="1" i="0" u="sng" strike="noStrike" cap="none" dirty="0" smtClean="0">
                <a:solidFill>
                  <a:srgbClr val="FF0000"/>
                </a:solidFill>
                <a:latin typeface="Calibri"/>
                <a:ea typeface="Calibri"/>
                <a:cs typeface="Calibri"/>
                <a:sym typeface="Calibri"/>
              </a:rPr>
              <a:t>Equality and Diversity</a:t>
            </a:r>
            <a:endParaRPr sz="1800" b="1" i="0" u="sng" strike="noStrike" cap="none" dirty="0" smtClean="0">
              <a:solidFill>
                <a:srgbClr val="FF0000"/>
              </a:solidFill>
              <a:latin typeface="Calibri"/>
              <a:ea typeface="Calibri"/>
              <a:cs typeface="Calibri"/>
              <a:sym typeface="Calibri"/>
            </a:endParaRPr>
          </a:p>
          <a:p>
            <a:pPr marL="12700" marR="5080" algn="just">
              <a:lnSpc>
                <a:spcPct val="101200"/>
              </a:lnSpc>
              <a:spcBef>
                <a:spcPts val="945"/>
              </a:spcBef>
              <a:buSzPts val="1400"/>
            </a:pPr>
            <a:r>
              <a:rPr lang="en-GB" sz="1400" b="0" i="0" u="none" strike="noStrike" cap="none" dirty="0" smtClean="0">
                <a:solidFill>
                  <a:srgbClr val="231F20"/>
                </a:solidFill>
                <a:latin typeface="Calibri"/>
                <a:ea typeface="Calibri"/>
                <a:cs typeface="Calibri"/>
                <a:sym typeface="Calibri"/>
              </a:rPr>
              <a:t>The Tapscott Learning Trust is an Equal Opportunity Employer and recognises that some candidates  may have been forced into an untypical or unconventional career path because of  unavoidable personal circumstances or the prejudice they have met  in life. Should this apply to you, we hope you will not be deterred from making </a:t>
            </a:r>
            <a:r>
              <a:rPr lang="en-GB" dirty="0" smtClean="0">
                <a:solidFill>
                  <a:srgbClr val="231F20"/>
                </a:solidFill>
                <a:latin typeface="Calibri"/>
                <a:ea typeface="Calibri"/>
                <a:cs typeface="Calibri"/>
                <a:sym typeface="Calibri"/>
              </a:rPr>
              <a:t>an application, which will be considered on your overall fulfilment of the requirements of this  job specification.</a:t>
            </a:r>
            <a:endParaRPr lang="en-GB" dirty="0" smtClean="0">
              <a:solidFill>
                <a:schemeClr val="dk1"/>
              </a:solidFill>
              <a:latin typeface="Calibri"/>
              <a:ea typeface="Calibri"/>
              <a:cs typeface="Calibri"/>
              <a:sym typeface="Calibri"/>
            </a:endParaRPr>
          </a:p>
          <a:p>
            <a:pPr marL="12700" marR="5080" lvl="0" indent="0" algn="just" rtl="0">
              <a:lnSpc>
                <a:spcPct val="101200"/>
              </a:lnSpc>
              <a:spcBef>
                <a:spcPts val="945"/>
              </a:spcBef>
              <a:spcAft>
                <a:spcPts val="0"/>
              </a:spcAft>
              <a:buClr>
                <a:srgbClr val="000000"/>
              </a:buClr>
              <a:buSzPts val="1400"/>
              <a:buFont typeface="Arial"/>
              <a:buNone/>
            </a:pPr>
            <a:endParaRPr sz="1400" b="0" i="0" u="none" strike="noStrike" cap="none" dirty="0">
              <a:solidFill>
                <a:schemeClr val="dk1"/>
              </a:solidFill>
              <a:latin typeface="Calibri"/>
              <a:ea typeface="Calibri"/>
              <a:cs typeface="Calibri"/>
              <a:sym typeface="Calibri"/>
            </a:endParaRPr>
          </a:p>
        </p:txBody>
      </p:sp>
      <p:sp>
        <p:nvSpPr>
          <p:cNvPr id="82" name="Google Shape;82;p9"/>
          <p:cNvSpPr txBox="1"/>
          <p:nvPr/>
        </p:nvSpPr>
        <p:spPr>
          <a:xfrm>
            <a:off x="4019677" y="2694052"/>
            <a:ext cx="6583944" cy="1732280"/>
          </a:xfrm>
          <a:prstGeom prst="rect">
            <a:avLst/>
          </a:prstGeom>
          <a:noFill/>
          <a:ln>
            <a:noFill/>
          </a:ln>
        </p:spPr>
        <p:txBody>
          <a:bodyPr spcFirstLastPara="1" wrap="square" lIns="0" tIns="12700" rIns="0" bIns="0" anchor="t" anchorCtr="0">
            <a:noAutofit/>
          </a:bodyPr>
          <a:lstStyle/>
          <a:p>
            <a:pPr marL="12700" marR="5080" lvl="0" indent="0" algn="just" rtl="0">
              <a:lnSpc>
                <a:spcPct val="100000"/>
              </a:lnSpc>
              <a:spcBef>
                <a:spcPts val="0"/>
              </a:spcBef>
              <a:spcAft>
                <a:spcPts val="0"/>
              </a:spcAft>
              <a:buClr>
                <a:srgbClr val="000000"/>
              </a:buClr>
              <a:buSzPts val="1400"/>
              <a:buFont typeface="Arial"/>
              <a:buNone/>
            </a:pPr>
            <a:r>
              <a:rPr lang="en-GB" sz="1400" b="0" i="0" u="none" strike="noStrike" cap="none" dirty="0">
                <a:solidFill>
                  <a:srgbClr val="231F20"/>
                </a:solidFill>
                <a:latin typeface="Calibri"/>
                <a:ea typeface="Calibri"/>
                <a:cs typeface="Calibri"/>
                <a:sym typeface="Calibri"/>
              </a:rPr>
              <a:t>As a school, we are committed to and champion equality and diversity in all aspects of  employment with </a:t>
            </a:r>
            <a:r>
              <a:rPr lang="en-GB" sz="1400" b="0" i="0" u="none" strike="noStrike" cap="none" dirty="0" smtClean="0">
                <a:solidFill>
                  <a:srgbClr val="231F20"/>
                </a:solidFill>
                <a:latin typeface="Calibri"/>
                <a:ea typeface="Calibri"/>
                <a:cs typeface="Calibri"/>
                <a:sym typeface="Calibri"/>
              </a:rPr>
              <a:t>The Tapscott Learning Trust. </a:t>
            </a:r>
            <a:r>
              <a:rPr lang="en-GB" sz="1400" b="0" i="0" u="none" strike="noStrike" cap="none" dirty="0">
                <a:solidFill>
                  <a:srgbClr val="231F20"/>
                </a:solidFill>
                <a:latin typeface="Calibri"/>
                <a:ea typeface="Calibri"/>
                <a:cs typeface="Calibri"/>
                <a:sym typeface="Calibri"/>
              </a:rPr>
              <a:t>All employees are expected to  understand and promote equality and diversity in the course of their work.</a:t>
            </a:r>
            <a:endParaRPr sz="1400" b="0" i="0" u="none" strike="noStrike" cap="none" dirty="0">
              <a:solidFill>
                <a:schemeClr val="dk1"/>
              </a:solidFill>
              <a:latin typeface="Calibri"/>
              <a:ea typeface="Calibri"/>
              <a:cs typeface="Calibri"/>
              <a:sym typeface="Calibri"/>
            </a:endParaRPr>
          </a:p>
          <a:p>
            <a:pPr marL="0" marR="0" lvl="0" indent="0" algn="l" rtl="0">
              <a:lnSpc>
                <a:spcPct val="100000"/>
              </a:lnSpc>
              <a:spcBef>
                <a:spcPts val="10"/>
              </a:spcBef>
              <a:spcAft>
                <a:spcPts val="0"/>
              </a:spcAft>
              <a:buClr>
                <a:srgbClr val="000000"/>
              </a:buClr>
              <a:buSzPts val="1450"/>
              <a:buFont typeface="Arial"/>
              <a:buNone/>
            </a:pPr>
            <a:endParaRPr sz="1450" b="0" i="0" u="none" strike="noStrike" cap="none" dirty="0">
              <a:solidFill>
                <a:schemeClr val="dk1"/>
              </a:solidFill>
              <a:latin typeface="Times New Roman"/>
              <a:ea typeface="Times New Roman"/>
              <a:cs typeface="Times New Roman"/>
              <a:sym typeface="Times New Roman"/>
            </a:endParaRPr>
          </a:p>
          <a:p>
            <a:pPr marL="12700" marR="5080" lvl="0" indent="0" algn="just" rtl="0">
              <a:lnSpc>
                <a:spcPct val="100000"/>
              </a:lnSpc>
              <a:spcBef>
                <a:spcPts val="0"/>
              </a:spcBef>
              <a:spcAft>
                <a:spcPts val="0"/>
              </a:spcAft>
              <a:buClr>
                <a:srgbClr val="000000"/>
              </a:buClr>
              <a:buSzPts val="1400"/>
              <a:buFont typeface="Arial"/>
              <a:buNone/>
            </a:pPr>
            <a:r>
              <a:rPr lang="en-GB" sz="1400" b="0" i="0" u="none" strike="noStrike" cap="none" dirty="0">
                <a:solidFill>
                  <a:srgbClr val="231F20"/>
                </a:solidFill>
                <a:latin typeface="Calibri"/>
                <a:ea typeface="Calibri"/>
                <a:cs typeface="Calibri"/>
                <a:sym typeface="Calibri"/>
              </a:rPr>
              <a:t>The above are intended to be a guide to the range and level of work expected of any  member of staff. It is not an exhaustive list of all the tasks that may be asked of an  employee. He/she will be expected to carry out such other reasonable duties, which may  be required from time to time across </a:t>
            </a:r>
            <a:r>
              <a:rPr lang="en-GB" dirty="0" smtClean="0">
                <a:solidFill>
                  <a:srgbClr val="231F20"/>
                </a:solidFill>
                <a:latin typeface="Calibri"/>
                <a:ea typeface="Calibri"/>
                <a:cs typeface="Calibri"/>
                <a:sym typeface="Calibri"/>
              </a:rPr>
              <a:t>our MAT</a:t>
            </a:r>
            <a:r>
              <a:rPr lang="en-GB" sz="1400" b="0" i="0" u="none" strike="noStrike" cap="none" dirty="0" smtClean="0">
                <a:solidFill>
                  <a:srgbClr val="231F20"/>
                </a:solidFill>
                <a:latin typeface="Calibri"/>
                <a:ea typeface="Calibri"/>
                <a:cs typeface="Calibri"/>
                <a:sym typeface="Calibri"/>
              </a:rPr>
              <a:t>.</a:t>
            </a:r>
            <a:endParaRPr sz="1400" b="0" i="0" u="none" strike="noStrike" cap="none" dirty="0">
              <a:solidFill>
                <a:schemeClr val="dk1"/>
              </a:solidFill>
              <a:latin typeface="Calibri"/>
              <a:ea typeface="Calibri"/>
              <a:cs typeface="Calibri"/>
              <a:sym typeface="Calibri"/>
            </a:endParaRPr>
          </a:p>
        </p:txBody>
      </p:sp>
      <p:sp>
        <p:nvSpPr>
          <p:cNvPr id="83" name="Google Shape;83;p9"/>
          <p:cNvSpPr txBox="1"/>
          <p:nvPr/>
        </p:nvSpPr>
        <p:spPr>
          <a:xfrm>
            <a:off x="4048732" y="4815186"/>
            <a:ext cx="6554889" cy="1397635"/>
          </a:xfrm>
          <a:prstGeom prst="rect">
            <a:avLst/>
          </a:prstGeom>
          <a:noFill/>
          <a:ln>
            <a:noFill/>
          </a:ln>
        </p:spPr>
        <p:txBody>
          <a:bodyPr spcFirstLastPara="1" wrap="square" lIns="0" tIns="12700" rIns="0" bIns="0" anchor="t" anchorCtr="0">
            <a:noAutofit/>
          </a:bodyPr>
          <a:lstStyle/>
          <a:p>
            <a:pPr marL="12700" marR="5080" lvl="0" indent="0" algn="ctr" rtl="0">
              <a:lnSpc>
                <a:spcPct val="100000"/>
              </a:lnSpc>
              <a:spcBef>
                <a:spcPts val="0"/>
              </a:spcBef>
              <a:spcAft>
                <a:spcPts val="0"/>
              </a:spcAft>
              <a:buClr>
                <a:srgbClr val="000000"/>
              </a:buClr>
              <a:buSzPts val="1800"/>
              <a:buFont typeface="Arial"/>
              <a:buNone/>
            </a:pPr>
            <a:r>
              <a:rPr lang="en-GB" sz="1800" b="0" i="0" u="none" strike="noStrike" cap="none" dirty="0">
                <a:solidFill>
                  <a:srgbClr val="231F20"/>
                </a:solidFill>
                <a:latin typeface="Calibri"/>
                <a:ea typeface="Calibri"/>
                <a:cs typeface="Calibri"/>
                <a:sym typeface="Calibri"/>
              </a:rPr>
              <a:t>We’d love to have a chat about why this could be the next career  move for you. </a:t>
            </a:r>
            <a:r>
              <a:rPr lang="en-GB" sz="1800" b="0" i="0" u="none" strike="noStrike" cap="none" dirty="0" smtClean="0">
                <a:solidFill>
                  <a:srgbClr val="231F20"/>
                </a:solidFill>
                <a:latin typeface="Calibri"/>
                <a:ea typeface="Calibri"/>
                <a:cs typeface="Calibri"/>
                <a:sym typeface="Calibri"/>
              </a:rPr>
              <a:t>Please call </a:t>
            </a:r>
            <a:r>
              <a:rPr lang="en-GB" sz="1800" b="0" i="0" u="none" strike="noStrike" cap="none" dirty="0">
                <a:solidFill>
                  <a:srgbClr val="231F20"/>
                </a:solidFill>
                <a:latin typeface="Calibri"/>
                <a:ea typeface="Calibri"/>
                <a:cs typeface="Calibri"/>
                <a:sym typeface="Calibri"/>
              </a:rPr>
              <a:t>020 7473 3344 and ask to speak to Alison </a:t>
            </a:r>
            <a:r>
              <a:rPr lang="en-GB" sz="1800" b="0" i="0" u="none" strike="noStrike" cap="none" dirty="0" smtClean="0">
                <a:solidFill>
                  <a:srgbClr val="231F20"/>
                </a:solidFill>
                <a:latin typeface="Calibri"/>
                <a:ea typeface="Calibri"/>
                <a:cs typeface="Calibri"/>
                <a:sym typeface="Calibri"/>
              </a:rPr>
              <a:t>Helm ,our  </a:t>
            </a:r>
            <a:r>
              <a:rPr lang="en-GB" sz="1800" b="0" i="0" u="none" strike="noStrike" cap="none" dirty="0">
                <a:solidFill>
                  <a:srgbClr val="231F20"/>
                </a:solidFill>
                <a:latin typeface="Calibri"/>
                <a:ea typeface="Calibri"/>
                <a:cs typeface="Calibri"/>
                <a:sym typeface="Calibri"/>
              </a:rPr>
              <a:t>Head </a:t>
            </a:r>
            <a:r>
              <a:rPr lang="en-GB" sz="1800" b="0" i="0" u="none" strike="noStrike" cap="none" dirty="0" smtClean="0">
                <a:solidFill>
                  <a:srgbClr val="231F20"/>
                </a:solidFill>
                <a:latin typeface="Calibri"/>
                <a:ea typeface="Calibri"/>
                <a:cs typeface="Calibri"/>
                <a:sym typeface="Calibri"/>
              </a:rPr>
              <a:t>Teacher, and we </a:t>
            </a:r>
            <a:r>
              <a:rPr lang="en-GB" sz="1800" b="0" i="0" u="none" strike="noStrike" cap="none" dirty="0">
                <a:solidFill>
                  <a:srgbClr val="231F20"/>
                </a:solidFill>
                <a:latin typeface="Calibri"/>
                <a:ea typeface="Calibri"/>
                <a:cs typeface="Calibri"/>
                <a:sym typeface="Calibri"/>
              </a:rPr>
              <a:t>can talk about the </a:t>
            </a:r>
            <a:r>
              <a:rPr lang="en-GB" sz="1800" b="0" i="0" u="none" strike="noStrike" cap="none" dirty="0" smtClean="0">
                <a:solidFill>
                  <a:srgbClr val="231F20"/>
                </a:solidFill>
                <a:latin typeface="Calibri"/>
                <a:ea typeface="Calibri"/>
                <a:cs typeface="Calibri"/>
                <a:sym typeface="Calibri"/>
              </a:rPr>
              <a:t>opportunities available and </a:t>
            </a:r>
            <a:r>
              <a:rPr lang="en-GB" sz="1800" b="0" i="0" u="none" strike="noStrike" cap="none" dirty="0">
                <a:solidFill>
                  <a:srgbClr val="231F20"/>
                </a:solidFill>
                <a:latin typeface="Calibri"/>
                <a:ea typeface="Calibri"/>
                <a:cs typeface="Calibri"/>
                <a:sym typeface="Calibri"/>
              </a:rPr>
              <a:t>get a feel for  whether </a:t>
            </a:r>
            <a:r>
              <a:rPr lang="en-GB" sz="1800" dirty="0" smtClean="0">
                <a:solidFill>
                  <a:srgbClr val="231F20"/>
                </a:solidFill>
                <a:latin typeface="Calibri"/>
                <a:ea typeface="Calibri"/>
                <a:cs typeface="Calibri"/>
                <a:sym typeface="Calibri"/>
              </a:rPr>
              <a:t>North Beckton is</a:t>
            </a:r>
            <a:r>
              <a:rPr lang="en-GB" sz="1800" b="0" i="0" u="none" strike="noStrike" cap="none" dirty="0" smtClean="0">
                <a:solidFill>
                  <a:srgbClr val="231F20"/>
                </a:solidFill>
                <a:latin typeface="Calibri"/>
                <a:ea typeface="Calibri"/>
                <a:cs typeface="Calibri"/>
                <a:sym typeface="Calibri"/>
              </a:rPr>
              <a:t> </a:t>
            </a:r>
            <a:r>
              <a:rPr lang="en-GB" sz="1800" b="0" i="0" u="none" strike="noStrike" cap="none" dirty="0">
                <a:solidFill>
                  <a:srgbClr val="231F20"/>
                </a:solidFill>
                <a:latin typeface="Calibri"/>
                <a:ea typeface="Calibri"/>
                <a:cs typeface="Calibri"/>
                <a:sym typeface="Calibri"/>
              </a:rPr>
              <a:t>right for you. </a:t>
            </a:r>
            <a:endParaRPr sz="1800" b="0" i="0" u="none" strike="noStrike" cap="none" dirty="0">
              <a:solidFill>
                <a:srgbClr val="231F20"/>
              </a:solidFill>
              <a:latin typeface="Calibri"/>
              <a:ea typeface="Calibri"/>
              <a:cs typeface="Calibri"/>
              <a:sym typeface="Calibri"/>
            </a:endParaRPr>
          </a:p>
          <a:p>
            <a:pPr marL="12700" marR="508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231F20"/>
              </a:solidFill>
              <a:latin typeface="Calibri"/>
              <a:ea typeface="Calibri"/>
              <a:cs typeface="Calibri"/>
              <a:sym typeface="Calibri"/>
            </a:endParaRPr>
          </a:p>
          <a:p>
            <a:pPr marL="12700" marR="5080" lvl="0" indent="0" algn="ctr" rtl="0">
              <a:lnSpc>
                <a:spcPct val="100000"/>
              </a:lnSpc>
              <a:spcBef>
                <a:spcPts val="0"/>
              </a:spcBef>
              <a:spcAft>
                <a:spcPts val="0"/>
              </a:spcAft>
              <a:buClr>
                <a:srgbClr val="000000"/>
              </a:buClr>
              <a:buSzPts val="1800"/>
              <a:buFont typeface="Arial"/>
              <a:buNone/>
            </a:pPr>
            <a:r>
              <a:rPr lang="en-GB" sz="1800" b="0" i="0" u="none" strike="noStrike" cap="none" dirty="0">
                <a:solidFill>
                  <a:srgbClr val="231F20"/>
                </a:solidFill>
                <a:latin typeface="Calibri"/>
                <a:ea typeface="Calibri"/>
                <a:cs typeface="Calibri"/>
                <a:sym typeface="Calibri"/>
              </a:rPr>
              <a:t>To apply, visit </a:t>
            </a:r>
            <a:r>
              <a:rPr lang="en-GB" sz="1800" b="0" i="0" u="sng" strike="noStrike" cap="none" dirty="0">
                <a:solidFill>
                  <a:schemeClr val="hlink"/>
                </a:solidFill>
                <a:latin typeface="Calibri"/>
                <a:ea typeface="Calibri"/>
                <a:cs typeface="Calibri"/>
                <a:sym typeface="Calibri"/>
                <a:hlinkClick r:id="rId3"/>
              </a:rPr>
              <a:t>www.jobsgopublic.com </a:t>
            </a:r>
            <a:r>
              <a:rPr lang="en-GB" sz="1800" b="0" i="0" u="none" strike="noStrike" cap="none" dirty="0">
                <a:solidFill>
                  <a:srgbClr val="231F20"/>
                </a:solidFill>
                <a:latin typeface="Calibri"/>
                <a:ea typeface="Calibri"/>
                <a:cs typeface="Calibri"/>
                <a:sym typeface="Calibri"/>
              </a:rPr>
              <a:t>and  search </a:t>
            </a:r>
            <a:r>
              <a:rPr lang="en-GB" sz="1800" b="0" i="0" u="none" strike="noStrike" cap="none" dirty="0" err="1">
                <a:solidFill>
                  <a:srgbClr val="231F20"/>
                </a:solidFill>
                <a:latin typeface="Calibri"/>
                <a:ea typeface="Calibri"/>
                <a:cs typeface="Calibri"/>
                <a:sym typeface="Calibri"/>
              </a:rPr>
              <a:t>for‘North</a:t>
            </a:r>
            <a:r>
              <a:rPr lang="en-GB" sz="1800" b="0" i="0" u="none" strike="noStrike" cap="none" dirty="0">
                <a:solidFill>
                  <a:srgbClr val="231F20"/>
                </a:solidFill>
                <a:latin typeface="Calibri"/>
                <a:ea typeface="Calibri"/>
                <a:cs typeface="Calibri"/>
                <a:sym typeface="Calibri"/>
              </a:rPr>
              <a:t> Beckton’.</a:t>
            </a:r>
            <a:endParaRPr sz="1800" b="0" i="0" u="none" strike="noStrike" cap="none" dirty="0">
              <a:solidFill>
                <a:schemeClr val="dk1"/>
              </a:solidFill>
              <a:latin typeface="Calibri"/>
              <a:ea typeface="Calibri"/>
              <a:cs typeface="Calibri"/>
              <a:sym typeface="Calibri"/>
            </a:endParaRPr>
          </a:p>
        </p:txBody>
      </p:sp>
      <p:pic>
        <p:nvPicPr>
          <p:cNvPr id="84" name="Google Shape;84;p9"/>
          <p:cNvPicPr preferRelativeResize="0"/>
          <p:nvPr/>
        </p:nvPicPr>
        <p:blipFill rotWithShape="1">
          <a:blip r:embed="rId4">
            <a:alphaModFix/>
          </a:blip>
          <a:srcRect/>
          <a:stretch/>
        </p:blipFill>
        <p:spPr>
          <a:xfrm>
            <a:off x="0" y="465942"/>
            <a:ext cx="3961472" cy="665336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548</Words>
  <Application>Microsoft Office PowerPoint</Application>
  <PresentationFormat>Custom</PresentationFormat>
  <Paragraphs>35</Paragraphs>
  <Slides>2</Slides>
  <Notes>2</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North Beckton Primary School Job Profile</vt:lpstr>
      <vt:lpstr>North Beckton Primary School Job Profile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North Beckton Primary School Job Profile</dc:title>
  <dc:creator>Jane Howard</dc:creator>
  <cp:lastModifiedBy>Alison H</cp:lastModifiedBy>
  <cp:revision>2</cp:revision>
  <cp:lastPrinted>2019-05-09T07:29:34Z</cp:lastPrinted>
  <dcterms:modified xsi:type="dcterms:W3CDTF">2020-03-30T11:02:53Z</dcterms:modified>
</cp:coreProperties>
</file>