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6"/>
  </p:notesMasterIdLst>
  <p:sldIdLst>
    <p:sldId id="256" r:id="rId2"/>
    <p:sldId id="257" r:id="rId3"/>
    <p:sldId id="259" r:id="rId4"/>
    <p:sldId id="260" r:id="rId5"/>
  </p:sldIdLst>
  <p:sldSz cx="10693400" cy="7562850"/>
  <p:notesSz cx="9866313" cy="67357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924" y="-9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148013" y="504825"/>
            <a:ext cx="3571875" cy="252571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86617" y="3199484"/>
            <a:ext cx="7893032" cy="3031087"/>
          </a:xfrm>
          <a:prstGeom prst="rect">
            <a:avLst/>
          </a:prstGeom>
          <a:noFill/>
          <a:ln>
            <a:noFill/>
          </a:ln>
        </p:spPr>
        <p:txBody>
          <a:bodyPr spcFirstLastPara="1" wrap="square" lIns="83125" tIns="83125" rIns="83125" bIns="83125" anchor="t" anchorCtr="0"/>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178799548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txBox="1">
            <a:spLocks noGrp="1"/>
          </p:cNvSpPr>
          <p:nvPr>
            <p:ph type="body" idx="1"/>
          </p:nvPr>
        </p:nvSpPr>
        <p:spPr>
          <a:xfrm>
            <a:off x="986617" y="3199484"/>
            <a:ext cx="7893032" cy="3031087"/>
          </a:xfrm>
          <a:prstGeom prst="rect">
            <a:avLst/>
          </a:prstGeom>
          <a:noFill/>
          <a:ln>
            <a:noFill/>
          </a:ln>
        </p:spPr>
        <p:txBody>
          <a:bodyPr spcFirstLastPara="1" wrap="square" lIns="83125" tIns="83125" rIns="83125" bIns="83125" anchor="t" anchorCtr="0">
            <a:noAutofit/>
          </a:bodyPr>
          <a:lstStyle/>
          <a:p>
            <a:pPr marL="0" lvl="0" indent="0" algn="l" rtl="0">
              <a:lnSpc>
                <a:spcPct val="100000"/>
              </a:lnSpc>
              <a:spcBef>
                <a:spcPts val="0"/>
              </a:spcBef>
              <a:spcAft>
                <a:spcPts val="0"/>
              </a:spcAft>
              <a:buSzPts val="1100"/>
              <a:buNone/>
            </a:pPr>
            <a:endParaRPr dirty="0"/>
          </a:p>
        </p:txBody>
      </p:sp>
      <p:sp>
        <p:nvSpPr>
          <p:cNvPr id="41" name="Google Shape;41;p1: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2:notes"/>
          <p:cNvSpPr txBox="1">
            <a:spLocks noGrp="1"/>
          </p:cNvSpPr>
          <p:nvPr>
            <p:ph type="body" idx="1"/>
          </p:nvPr>
        </p:nvSpPr>
        <p:spPr>
          <a:xfrm>
            <a:off x="986617" y="3199484"/>
            <a:ext cx="7893032" cy="3031087"/>
          </a:xfrm>
          <a:prstGeom prst="rect">
            <a:avLst/>
          </a:prstGeom>
          <a:noFill/>
          <a:ln>
            <a:noFill/>
          </a:ln>
        </p:spPr>
        <p:txBody>
          <a:bodyPr spcFirstLastPara="1" wrap="square" lIns="83125" tIns="83125" rIns="83125" bIns="83125" anchor="t" anchorCtr="0">
            <a:noAutofit/>
          </a:bodyPr>
          <a:lstStyle/>
          <a:p>
            <a:pPr marL="0" lvl="0" indent="0" algn="l" rtl="0">
              <a:lnSpc>
                <a:spcPct val="100000"/>
              </a:lnSpc>
              <a:spcBef>
                <a:spcPts val="0"/>
              </a:spcBef>
              <a:spcAft>
                <a:spcPts val="0"/>
              </a:spcAft>
              <a:buSzPts val="1100"/>
              <a:buNone/>
            </a:pPr>
            <a:endParaRPr dirty="0"/>
          </a:p>
        </p:txBody>
      </p:sp>
      <p:sp>
        <p:nvSpPr>
          <p:cNvPr id="53" name="Google Shape;53;p2: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986617" y="3199484"/>
            <a:ext cx="7893032" cy="3031087"/>
          </a:xfrm>
          <a:prstGeom prst="rect">
            <a:avLst/>
          </a:prstGeom>
          <a:noFill/>
          <a:ln>
            <a:noFill/>
          </a:ln>
        </p:spPr>
        <p:txBody>
          <a:bodyPr spcFirstLastPara="1" wrap="square" lIns="83125" tIns="83125" rIns="83125" bIns="83125" anchor="t" anchorCtr="0">
            <a:noAutofit/>
          </a:bodyPr>
          <a:lstStyle/>
          <a:p>
            <a:pPr marL="0" lvl="0" indent="0" algn="l" rtl="0">
              <a:lnSpc>
                <a:spcPct val="100000"/>
              </a:lnSpc>
              <a:spcBef>
                <a:spcPts val="0"/>
              </a:spcBef>
              <a:spcAft>
                <a:spcPts val="0"/>
              </a:spcAft>
              <a:buSzPts val="1100"/>
              <a:buNone/>
            </a:pPr>
            <a:endParaRPr dirty="0"/>
          </a:p>
        </p:txBody>
      </p:sp>
      <p:sp>
        <p:nvSpPr>
          <p:cNvPr id="95" name="Google Shape;95;p4: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5:notes"/>
          <p:cNvSpPr txBox="1">
            <a:spLocks noGrp="1"/>
          </p:cNvSpPr>
          <p:nvPr>
            <p:ph type="body" idx="1"/>
          </p:nvPr>
        </p:nvSpPr>
        <p:spPr>
          <a:xfrm>
            <a:off x="986617" y="3199484"/>
            <a:ext cx="7893032" cy="3031087"/>
          </a:xfrm>
          <a:prstGeom prst="rect">
            <a:avLst/>
          </a:prstGeom>
          <a:noFill/>
          <a:ln>
            <a:noFill/>
          </a:ln>
        </p:spPr>
        <p:txBody>
          <a:bodyPr spcFirstLastPara="1" wrap="square" lIns="83125" tIns="83125" rIns="83125" bIns="83125" anchor="t" anchorCtr="0">
            <a:noAutofit/>
          </a:bodyPr>
          <a:lstStyle/>
          <a:p>
            <a:pPr marL="0" lvl="0" indent="0" algn="l" rtl="0">
              <a:lnSpc>
                <a:spcPct val="100000"/>
              </a:lnSpc>
              <a:spcBef>
                <a:spcPts val="0"/>
              </a:spcBef>
              <a:spcAft>
                <a:spcPts val="0"/>
              </a:spcAft>
              <a:buSzPts val="1100"/>
              <a:buNone/>
            </a:pPr>
            <a:endParaRPr dirty="0"/>
          </a:p>
        </p:txBody>
      </p:sp>
      <p:sp>
        <p:nvSpPr>
          <p:cNvPr id="116" name="Google Shape;116;p5: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1224239" y="699604"/>
            <a:ext cx="8244921" cy="42164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2600" b="0" i="0">
                <a:solidFill>
                  <a:srgbClr val="231F2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body" idx="1"/>
          </p:nvPr>
        </p:nvSpPr>
        <p:spPr>
          <a:xfrm>
            <a:off x="4154830" y="2856453"/>
            <a:ext cx="4934584" cy="2973070"/>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sz="1200" b="0" i="0">
                <a:solidFill>
                  <a:srgbClr val="231F20"/>
                </a:solidFill>
                <a:latin typeface="Calibri"/>
                <a:ea typeface="Calibri"/>
                <a:cs typeface="Calibri"/>
                <a:sym typeface="Calibri"/>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14" name="Google Shape;14;p2"/>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5" name="Google Shape;15;p2"/>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6" name="Google Shape;16;p2"/>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7"/>
        <p:cNvGrpSpPr/>
        <p:nvPr/>
      </p:nvGrpSpPr>
      <p:grpSpPr>
        <a:xfrm>
          <a:off x="0" y="0"/>
          <a:ext cx="0" cy="0"/>
          <a:chOff x="0" y="0"/>
          <a:chExt cx="0" cy="0"/>
        </a:xfrm>
      </p:grpSpPr>
      <p:sp>
        <p:nvSpPr>
          <p:cNvPr id="18" name="Google Shape;18;p3"/>
          <p:cNvSpPr txBox="1">
            <a:spLocks noGrp="1"/>
          </p:cNvSpPr>
          <p:nvPr>
            <p:ph type="ctrTitle"/>
          </p:nvPr>
        </p:nvSpPr>
        <p:spPr>
          <a:xfrm>
            <a:off x="802005" y="2344483"/>
            <a:ext cx="9089390" cy="1588198"/>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subTitle" idx="1"/>
          </p:nvPr>
        </p:nvSpPr>
        <p:spPr>
          <a:xfrm>
            <a:off x="1604010" y="4235196"/>
            <a:ext cx="7485380" cy="189071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1" name="Google Shape;21;p3"/>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2" name="Google Shape;22;p3"/>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1224239" y="699604"/>
            <a:ext cx="8244921" cy="42164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2600" b="0" i="0">
                <a:solidFill>
                  <a:srgbClr val="231F2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534670"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6" name="Google Shape;26;p4"/>
          <p:cNvSpPr txBox="1">
            <a:spLocks noGrp="1"/>
          </p:cNvSpPr>
          <p:nvPr>
            <p:ph type="body" idx="2"/>
          </p:nvPr>
        </p:nvSpPr>
        <p:spPr>
          <a:xfrm>
            <a:off x="5507101"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8" name="Google Shape;28;p4"/>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9" name="Google Shape;29;p4"/>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1224239" y="699604"/>
            <a:ext cx="8244921" cy="42164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2600" b="0" i="0">
                <a:solidFill>
                  <a:srgbClr val="231F2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3" name="Google Shape;33;p5"/>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4" name="Google Shape;34;p5"/>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sp>
        <p:nvSpPr>
          <p:cNvPr id="36" name="Google Shape;36;p6"/>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7" name="Google Shape;37;p6"/>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8" name="Google Shape;38;p6"/>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224239" y="699604"/>
            <a:ext cx="8244921" cy="421640"/>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2600" b="0" i="0" u="none" strike="noStrike" cap="none">
                <a:solidFill>
                  <a:srgbClr val="231F2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4830" y="2856453"/>
            <a:ext cx="4934584" cy="2973070"/>
          </a:xfrm>
          <a:prstGeom prst="rect">
            <a:avLst/>
          </a:prstGeom>
          <a:noFill/>
          <a:ln>
            <a:noFill/>
          </a:ln>
        </p:spPr>
        <p:txBody>
          <a:bodyPr spcFirstLastPara="1" wrap="square" lIns="0" tIns="0" rIns="0" bIns="0" anchor="t" anchorCtr="0"/>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rgbClr val="231F2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8" name="Google Shape;8;p1"/>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9" name="Google Shape;9;p1"/>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1"/>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hyperlink" Target="http://www.jobsgopublic.com/"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42"/>
        <p:cNvGrpSpPr/>
        <p:nvPr/>
      </p:nvGrpSpPr>
      <p:grpSpPr>
        <a:xfrm>
          <a:off x="0" y="0"/>
          <a:ext cx="0" cy="0"/>
          <a:chOff x="0" y="0"/>
          <a:chExt cx="0" cy="0"/>
        </a:xfrm>
      </p:grpSpPr>
      <p:sp>
        <p:nvSpPr>
          <p:cNvPr id="44" name="Google Shape;44;p7"/>
          <p:cNvSpPr txBox="1"/>
          <p:nvPr/>
        </p:nvSpPr>
        <p:spPr>
          <a:xfrm>
            <a:off x="5634608" y="1527255"/>
            <a:ext cx="4689475" cy="4416324"/>
          </a:xfrm>
          <a:prstGeom prst="rect">
            <a:avLst/>
          </a:prstGeom>
          <a:noFill/>
          <a:ln>
            <a:noFill/>
          </a:ln>
        </p:spPr>
        <p:txBody>
          <a:bodyPr spcFirstLastPara="1" wrap="square" lIns="0" tIns="12700" rIns="0" bIns="0" anchor="t" anchorCtr="0">
            <a:noAutofit/>
          </a:bodyPr>
          <a:lstStyle/>
          <a:p>
            <a:endParaRPr lang="en-GB" sz="1200" dirty="0">
              <a:latin typeface="Fira Sans Medium"/>
            </a:endParaRPr>
          </a:p>
          <a:p>
            <a:pPr algn="ctr"/>
            <a:r>
              <a:rPr lang="en-GB" sz="1200" dirty="0">
                <a:latin typeface="Fira Sans Medium"/>
              </a:rPr>
              <a:t> </a:t>
            </a:r>
            <a:r>
              <a:rPr lang="en-GB" sz="2200" b="1" dirty="0">
                <a:latin typeface="+mn-lt"/>
              </a:rPr>
              <a:t>As we continue to grow, we are </a:t>
            </a:r>
            <a:r>
              <a:rPr lang="en-GB" sz="2200" b="1" dirty="0" smtClean="0">
                <a:latin typeface="+mn-lt"/>
              </a:rPr>
              <a:t>looking </a:t>
            </a:r>
            <a:r>
              <a:rPr lang="en-GB" sz="2200" b="1" dirty="0">
                <a:latin typeface="+mn-lt"/>
              </a:rPr>
              <a:t>to recruit inspiring teachers who can join our </a:t>
            </a:r>
            <a:r>
              <a:rPr lang="en-GB" sz="2200" b="1" dirty="0" smtClean="0">
                <a:latin typeface="+mn-lt"/>
              </a:rPr>
              <a:t>dedicated team in September 2020. </a:t>
            </a:r>
            <a:endParaRPr lang="en-GB" sz="2200" b="1" dirty="0">
              <a:latin typeface="+mn-lt"/>
            </a:endParaRPr>
          </a:p>
          <a:p>
            <a:endParaRPr lang="en-GB" sz="1800" dirty="0" smtClean="0">
              <a:latin typeface="Fira Sans"/>
            </a:endParaRPr>
          </a:p>
          <a:p>
            <a:pPr algn="just"/>
            <a:r>
              <a:rPr lang="en-GB" sz="1800" dirty="0" smtClean="0">
                <a:latin typeface="Fira Sans"/>
              </a:rPr>
              <a:t>We</a:t>
            </a:r>
            <a:r>
              <a:rPr lang="en-GB" sz="1800" dirty="0">
                <a:latin typeface="Fira Sans"/>
              </a:rPr>
              <a:t> </a:t>
            </a:r>
            <a:r>
              <a:rPr lang="en-GB" sz="1800" dirty="0" smtClean="0">
                <a:latin typeface="Fira Sans"/>
              </a:rPr>
              <a:t>would </a:t>
            </a:r>
            <a:r>
              <a:rPr lang="en-GB" sz="1800" dirty="0">
                <a:latin typeface="Fira Sans"/>
              </a:rPr>
              <a:t>love to have a chat about why this could be the next career move for you. </a:t>
            </a:r>
            <a:r>
              <a:rPr lang="en-GB" sz="1800" dirty="0" smtClean="0">
                <a:latin typeface="Fira Sans"/>
              </a:rPr>
              <a:t>Please call </a:t>
            </a:r>
            <a:r>
              <a:rPr lang="en-GB" sz="1800" dirty="0">
                <a:latin typeface="Fira Sans"/>
              </a:rPr>
              <a:t>on 020 </a:t>
            </a:r>
            <a:r>
              <a:rPr lang="en-GB" sz="1800" dirty="0" smtClean="0">
                <a:latin typeface="Fira Sans"/>
              </a:rPr>
              <a:t>8473 3344 and </a:t>
            </a:r>
            <a:r>
              <a:rPr lang="en-GB" sz="1800" dirty="0">
                <a:latin typeface="Fira Sans"/>
              </a:rPr>
              <a:t>ask to speak to </a:t>
            </a:r>
            <a:r>
              <a:rPr lang="en-GB" sz="1800" dirty="0" smtClean="0">
                <a:latin typeface="Fira Sans"/>
              </a:rPr>
              <a:t>Alison Helm, </a:t>
            </a:r>
            <a:r>
              <a:rPr lang="en-GB" sz="1800" dirty="0">
                <a:latin typeface="Fira Sans"/>
              </a:rPr>
              <a:t>our Head Teacher. </a:t>
            </a:r>
            <a:r>
              <a:rPr lang="en-GB" sz="1800" dirty="0" smtClean="0">
                <a:latin typeface="Fira Sans"/>
              </a:rPr>
              <a:t>We </a:t>
            </a:r>
            <a:r>
              <a:rPr lang="en-GB" sz="1800" dirty="0">
                <a:latin typeface="Fira Sans"/>
              </a:rPr>
              <a:t>can talk about the </a:t>
            </a:r>
            <a:r>
              <a:rPr lang="en-GB" sz="1800" dirty="0" smtClean="0">
                <a:latin typeface="Fira Sans"/>
              </a:rPr>
              <a:t>opportunities available </a:t>
            </a:r>
            <a:r>
              <a:rPr lang="en-GB" sz="1800" dirty="0">
                <a:latin typeface="Fira Sans"/>
              </a:rPr>
              <a:t>and </a:t>
            </a:r>
            <a:r>
              <a:rPr lang="en-GB" sz="1800" dirty="0" smtClean="0">
                <a:latin typeface="Fira Sans"/>
              </a:rPr>
              <a:t>you can get </a:t>
            </a:r>
            <a:r>
              <a:rPr lang="en-GB" sz="1800" dirty="0">
                <a:latin typeface="Fira Sans"/>
              </a:rPr>
              <a:t>a feel for whether </a:t>
            </a:r>
            <a:r>
              <a:rPr lang="en-GB" sz="1800" dirty="0" smtClean="0">
                <a:latin typeface="Fira Sans"/>
              </a:rPr>
              <a:t>North Beckton is right </a:t>
            </a:r>
            <a:r>
              <a:rPr lang="en-GB" sz="1800" dirty="0">
                <a:latin typeface="Fira Sans"/>
              </a:rPr>
              <a:t>for you</a:t>
            </a:r>
            <a:r>
              <a:rPr lang="en-GB" sz="1800" dirty="0" smtClean="0">
                <a:latin typeface="Fira Sans"/>
              </a:rPr>
              <a:t>.</a:t>
            </a:r>
          </a:p>
          <a:p>
            <a:pPr algn="just"/>
            <a:endParaRPr lang="en-GB" sz="1800" dirty="0">
              <a:latin typeface="Fira Sans"/>
            </a:endParaRPr>
          </a:p>
          <a:p>
            <a:pPr algn="just"/>
            <a:r>
              <a:rPr lang="en-GB" sz="1800" dirty="0">
                <a:latin typeface="Fira Sans"/>
              </a:rPr>
              <a:t>To apply, visit www.jobsgopublic.com and search for </a:t>
            </a:r>
            <a:r>
              <a:rPr lang="en-GB" sz="1800" dirty="0" smtClean="0">
                <a:latin typeface="Fira Sans"/>
              </a:rPr>
              <a:t>‘North Beckton’.</a:t>
            </a:r>
            <a:endParaRPr sz="1800" b="0" i="0" u="none" strike="noStrike" cap="none" dirty="0">
              <a:solidFill>
                <a:schemeClr val="dk1"/>
              </a:solidFill>
              <a:latin typeface="Calibri"/>
              <a:ea typeface="Calibri"/>
              <a:cs typeface="Calibri"/>
              <a:sym typeface="Calibri"/>
            </a:endParaRPr>
          </a:p>
        </p:txBody>
      </p:sp>
      <p:sp>
        <p:nvSpPr>
          <p:cNvPr id="45" name="Google Shape;45;p7"/>
          <p:cNvSpPr/>
          <p:nvPr/>
        </p:nvSpPr>
        <p:spPr>
          <a:xfrm>
            <a:off x="0" y="6035522"/>
            <a:ext cx="5344160" cy="1524635"/>
          </a:xfrm>
          <a:custGeom>
            <a:avLst/>
            <a:gdLst/>
            <a:ahLst/>
            <a:cxnLst/>
            <a:rect l="l" t="t" r="r" b="b"/>
            <a:pathLst>
              <a:path w="5344160" h="1524634" extrusionOk="0">
                <a:moveTo>
                  <a:pt x="0" y="1524482"/>
                </a:moveTo>
                <a:lnTo>
                  <a:pt x="5343893" y="1524482"/>
                </a:lnTo>
                <a:lnTo>
                  <a:pt x="5343893" y="0"/>
                </a:lnTo>
                <a:lnTo>
                  <a:pt x="0" y="0"/>
                </a:lnTo>
                <a:lnTo>
                  <a:pt x="0" y="1524482"/>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46" name="Google Shape;46;p7"/>
          <p:cNvSpPr/>
          <p:nvPr/>
        </p:nvSpPr>
        <p:spPr>
          <a:xfrm>
            <a:off x="7630617" y="6266458"/>
            <a:ext cx="2703850" cy="979777"/>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47" name="Google Shape;47;p7"/>
          <p:cNvSpPr/>
          <p:nvPr/>
        </p:nvSpPr>
        <p:spPr>
          <a:xfrm>
            <a:off x="7326504" y="177181"/>
            <a:ext cx="1346707" cy="972566"/>
          </a:xfrm>
          <a:prstGeom prst="rect">
            <a:avLst/>
          </a:prstGeom>
          <a:blipFill rotWithShape="1">
            <a:blip r:embed="rId4">
              <a:alphaModFix/>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48" name="Google Shape;48;p7"/>
          <p:cNvSpPr txBox="1"/>
          <p:nvPr/>
        </p:nvSpPr>
        <p:spPr>
          <a:xfrm>
            <a:off x="7326504" y="1241297"/>
            <a:ext cx="1605176" cy="26924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600"/>
              <a:buFont typeface="Arial"/>
              <a:buNone/>
            </a:pPr>
            <a:r>
              <a:rPr lang="en-US" sz="2000" b="1" i="0" u="none" strike="noStrike" cap="none" dirty="0">
                <a:solidFill>
                  <a:schemeClr val="bg2"/>
                </a:solidFill>
                <a:latin typeface="Calibri"/>
                <a:ea typeface="Calibri"/>
                <a:cs typeface="Calibri"/>
                <a:sym typeface="Calibri"/>
              </a:rPr>
              <a:t>We All Belong</a:t>
            </a:r>
            <a:endParaRPr sz="2000" b="1" i="0" u="none" strike="noStrike" cap="none" dirty="0">
              <a:solidFill>
                <a:schemeClr val="bg2"/>
              </a:solidFill>
              <a:latin typeface="Calibri"/>
              <a:ea typeface="Calibri"/>
              <a:cs typeface="Calibri"/>
              <a:sym typeface="Calibri"/>
            </a:endParaRPr>
          </a:p>
        </p:txBody>
      </p:sp>
      <p:pic>
        <p:nvPicPr>
          <p:cNvPr id="49" name="Google Shape;49;p7"/>
          <p:cNvPicPr preferRelativeResize="0"/>
          <p:nvPr/>
        </p:nvPicPr>
        <p:blipFill rotWithShape="1">
          <a:blip r:embed="rId5">
            <a:alphaModFix/>
          </a:blip>
          <a:srcRect l="11632" r="29714"/>
          <a:stretch/>
        </p:blipFill>
        <p:spPr>
          <a:xfrm>
            <a:off x="0" y="0"/>
            <a:ext cx="5344160" cy="6084861"/>
          </a:xfrm>
          <a:prstGeom prst="rect">
            <a:avLst/>
          </a:prstGeom>
          <a:noFill/>
          <a:ln>
            <a:noFill/>
          </a:ln>
        </p:spPr>
      </p:pic>
      <p:sp>
        <p:nvSpPr>
          <p:cNvPr id="50" name="Google Shape;50;p7"/>
          <p:cNvSpPr txBox="1"/>
          <p:nvPr/>
        </p:nvSpPr>
        <p:spPr>
          <a:xfrm>
            <a:off x="127662" y="6160789"/>
            <a:ext cx="5088835" cy="1323439"/>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dirty="0">
                <a:solidFill>
                  <a:schemeClr val="lt1"/>
                </a:solidFill>
                <a:latin typeface="Calibri"/>
                <a:ea typeface="Calibri"/>
                <a:cs typeface="Calibri"/>
                <a:sym typeface="Calibri"/>
              </a:rPr>
              <a:t>With the support of The Tapscott Learning Trust, a very positive culture in which learning and achievement are at the </a:t>
            </a:r>
            <a:r>
              <a:rPr lang="en-US" sz="2000" b="0" i="0" u="none" strike="noStrike" cap="none" dirty="0" smtClean="0">
                <a:solidFill>
                  <a:schemeClr val="lt1"/>
                </a:solidFill>
                <a:latin typeface="Calibri"/>
                <a:ea typeface="Calibri"/>
                <a:cs typeface="Calibri"/>
                <a:sym typeface="Calibri"/>
              </a:rPr>
              <a:t>heart </a:t>
            </a:r>
            <a:r>
              <a:rPr lang="en-US" sz="2000" b="0" i="0" u="none" strike="noStrike" cap="none" dirty="0">
                <a:solidFill>
                  <a:schemeClr val="lt1"/>
                </a:solidFill>
                <a:latin typeface="Calibri"/>
                <a:ea typeface="Calibri"/>
                <a:cs typeface="Calibri"/>
                <a:sym typeface="Calibri"/>
              </a:rPr>
              <a:t>of the </a:t>
            </a:r>
            <a:r>
              <a:rPr lang="en-US" sz="2000" b="0" i="0" u="none" strike="noStrike" cap="none" dirty="0" smtClean="0">
                <a:solidFill>
                  <a:schemeClr val="lt1"/>
                </a:solidFill>
                <a:latin typeface="Calibri"/>
                <a:ea typeface="Calibri"/>
                <a:cs typeface="Calibri"/>
                <a:sym typeface="Calibri"/>
              </a:rPr>
              <a:t>school </a:t>
            </a:r>
            <a:r>
              <a:rPr lang="en-US" sz="2000" b="0" i="0" u="none" strike="noStrike" cap="none" dirty="0">
                <a:solidFill>
                  <a:schemeClr val="lt1"/>
                </a:solidFill>
                <a:latin typeface="Calibri"/>
                <a:ea typeface="Calibri"/>
                <a:cs typeface="Calibri"/>
                <a:sym typeface="Calibri"/>
              </a:rPr>
              <a:t>has been established’ HMI </a:t>
            </a:r>
            <a:r>
              <a:rPr lang="en-US" sz="2000" dirty="0">
                <a:solidFill>
                  <a:srgbClr val="FF0000"/>
                </a:solidFill>
                <a:latin typeface="Calibri"/>
                <a:ea typeface="Calibri"/>
                <a:cs typeface="Calibri"/>
                <a:sym typeface="Calibri"/>
              </a:rPr>
              <a:t>(</a:t>
            </a:r>
            <a:r>
              <a:rPr lang="en-US" sz="2000" dirty="0" smtClean="0">
                <a:solidFill>
                  <a:srgbClr val="FF0000"/>
                </a:solidFill>
                <a:latin typeface="Calibri"/>
                <a:ea typeface="Calibri"/>
                <a:cs typeface="Calibri"/>
                <a:sym typeface="Calibri"/>
              </a:rPr>
              <a:t>May, 2018)</a:t>
            </a:r>
            <a:endParaRPr sz="2000" b="0" i="0" u="none" strike="noStrike" cap="none" dirty="0">
              <a:solidFill>
                <a:srgbClr val="FF0000"/>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54"/>
        <p:cNvGrpSpPr/>
        <p:nvPr/>
      </p:nvGrpSpPr>
      <p:grpSpPr>
        <a:xfrm>
          <a:off x="0" y="0"/>
          <a:ext cx="0" cy="0"/>
          <a:chOff x="0" y="0"/>
          <a:chExt cx="0" cy="0"/>
        </a:xfrm>
      </p:grpSpPr>
      <p:sp>
        <p:nvSpPr>
          <p:cNvPr id="55" name="Google Shape;55;p8"/>
          <p:cNvSpPr txBox="1">
            <a:spLocks noGrp="1"/>
          </p:cNvSpPr>
          <p:nvPr>
            <p:ph type="title"/>
          </p:nvPr>
        </p:nvSpPr>
        <p:spPr>
          <a:xfrm>
            <a:off x="5568492" y="557059"/>
            <a:ext cx="2837815" cy="421640"/>
          </a:xfrm>
          <a:prstGeom prst="rect">
            <a:avLst/>
          </a:prstGeom>
          <a:noFill/>
          <a:ln>
            <a:noFill/>
          </a:ln>
        </p:spPr>
        <p:txBody>
          <a:bodyPr spcFirstLastPara="1" wrap="square" lIns="0" tIns="12700" rIns="0" bIns="0" anchor="t" anchorCtr="0">
            <a:noAutofit/>
          </a:bodyPr>
          <a:lstStyle/>
          <a:p>
            <a:pPr marL="12700" lvl="0" indent="0" algn="l" rtl="0">
              <a:lnSpc>
                <a:spcPct val="100000"/>
              </a:lnSpc>
              <a:spcBef>
                <a:spcPts val="0"/>
              </a:spcBef>
              <a:spcAft>
                <a:spcPts val="0"/>
              </a:spcAft>
              <a:buSzPts val="1400"/>
              <a:buNone/>
            </a:pPr>
            <a:r>
              <a:rPr lang="en-US" dirty="0"/>
              <a:t>Why North Beckton?</a:t>
            </a:r>
            <a:endParaRPr dirty="0"/>
          </a:p>
        </p:txBody>
      </p:sp>
      <p:sp>
        <p:nvSpPr>
          <p:cNvPr id="56" name="Google Shape;56;p8"/>
          <p:cNvSpPr txBox="1"/>
          <p:nvPr/>
        </p:nvSpPr>
        <p:spPr>
          <a:xfrm>
            <a:off x="3863973" y="1120457"/>
            <a:ext cx="6111240" cy="574040"/>
          </a:xfrm>
          <a:prstGeom prst="rect">
            <a:avLst/>
          </a:prstGeom>
          <a:noFill/>
          <a:ln>
            <a:noFill/>
          </a:ln>
        </p:spPr>
        <p:txBody>
          <a:bodyPr spcFirstLastPara="1" wrap="square" lIns="0" tIns="12700" rIns="0" bIns="0" anchor="t" anchorCtr="0">
            <a:noAutofit/>
          </a:bodyPr>
          <a:lstStyle/>
          <a:p>
            <a:pPr marL="12700" marR="5080" lvl="0" algn="ctr">
              <a:buSzPts val="1200"/>
            </a:pPr>
            <a:r>
              <a:rPr lang="en-GB" sz="1200" b="1" dirty="0" smtClean="0">
                <a:solidFill>
                  <a:schemeClr val="dk1"/>
                </a:solidFill>
                <a:latin typeface="Calibri"/>
                <a:ea typeface="Calibri"/>
                <a:cs typeface="Calibri"/>
                <a:sym typeface="Calibri"/>
              </a:rPr>
              <a:t>We believe that our website gives an excellent feel for what we are all about:</a:t>
            </a:r>
          </a:p>
          <a:p>
            <a:pPr marL="12700" marR="5080" lvl="0" algn="ctr">
              <a:buSzPts val="1200"/>
            </a:pPr>
            <a:endParaRPr lang="en-GB" sz="1200" b="1" dirty="0">
              <a:solidFill>
                <a:schemeClr val="dk1"/>
              </a:solidFill>
              <a:latin typeface="Calibri"/>
              <a:ea typeface="Calibri"/>
              <a:cs typeface="Calibri"/>
              <a:sym typeface="Calibri"/>
            </a:endParaRPr>
          </a:p>
          <a:p>
            <a:pPr marL="12700" marR="5080" lvl="0" algn="ctr">
              <a:buSzPts val="1200"/>
            </a:pPr>
            <a:r>
              <a:rPr lang="en-GB" sz="1200" b="1" dirty="0" smtClean="0">
                <a:solidFill>
                  <a:schemeClr val="dk1"/>
                </a:solidFill>
                <a:latin typeface="Calibri"/>
                <a:ea typeface="Calibri"/>
                <a:cs typeface="Calibri"/>
                <a:sym typeface="Calibri"/>
              </a:rPr>
              <a:t> https</a:t>
            </a:r>
            <a:r>
              <a:rPr lang="en-GB" sz="1200" b="1" dirty="0">
                <a:solidFill>
                  <a:schemeClr val="dk1"/>
                </a:solidFill>
                <a:latin typeface="Calibri"/>
                <a:ea typeface="Calibri"/>
                <a:cs typeface="Calibri"/>
                <a:sym typeface="Calibri"/>
              </a:rPr>
              <a:t>://www.northbeckton.newham.sch.uk</a:t>
            </a:r>
            <a:endParaRPr sz="1200" b="1" i="0" u="none" strike="noStrike" cap="none" dirty="0">
              <a:solidFill>
                <a:schemeClr val="dk1"/>
              </a:solidFill>
              <a:latin typeface="Calibri"/>
              <a:ea typeface="Calibri"/>
              <a:cs typeface="Calibri"/>
              <a:sym typeface="Calibri"/>
            </a:endParaRPr>
          </a:p>
        </p:txBody>
      </p:sp>
      <p:sp>
        <p:nvSpPr>
          <p:cNvPr id="57" name="Google Shape;57;p8"/>
          <p:cNvSpPr/>
          <p:nvPr/>
        </p:nvSpPr>
        <p:spPr>
          <a:xfrm>
            <a:off x="0" y="7110577"/>
            <a:ext cx="10692130" cy="449580"/>
          </a:xfrm>
          <a:custGeom>
            <a:avLst/>
            <a:gdLst/>
            <a:ahLst/>
            <a:cxnLst/>
            <a:rect l="l" t="t" r="r" b="b"/>
            <a:pathLst>
              <a:path w="10692130" h="449579" extrusionOk="0">
                <a:moveTo>
                  <a:pt x="0" y="449427"/>
                </a:moveTo>
                <a:lnTo>
                  <a:pt x="10692003" y="449427"/>
                </a:lnTo>
                <a:lnTo>
                  <a:pt x="10692003" y="0"/>
                </a:lnTo>
                <a:lnTo>
                  <a:pt x="0" y="0"/>
                </a:lnTo>
                <a:lnTo>
                  <a:pt x="0" y="449427"/>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58" name="Google Shape;58;p8"/>
          <p:cNvSpPr txBox="1"/>
          <p:nvPr/>
        </p:nvSpPr>
        <p:spPr>
          <a:xfrm>
            <a:off x="139804" y="7244838"/>
            <a:ext cx="3162935" cy="177800"/>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North Beckton Primary School, Harrier Way, London E6 5XG</a:t>
            </a:r>
            <a:endParaRPr sz="1000" b="0" i="0" u="none" strike="noStrike" cap="none" dirty="0">
              <a:solidFill>
                <a:schemeClr val="dk1"/>
              </a:solidFill>
              <a:latin typeface="Calibri"/>
              <a:ea typeface="Calibri"/>
              <a:cs typeface="Calibri"/>
              <a:sym typeface="Calibri"/>
            </a:endParaRPr>
          </a:p>
        </p:txBody>
      </p:sp>
      <p:sp>
        <p:nvSpPr>
          <p:cNvPr id="59" name="Google Shape;59;p8"/>
          <p:cNvSpPr txBox="1"/>
          <p:nvPr/>
        </p:nvSpPr>
        <p:spPr>
          <a:xfrm>
            <a:off x="3727174" y="7218202"/>
            <a:ext cx="1266040"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Tel: 020 7473 3344</a:t>
            </a:r>
            <a:endParaRPr sz="1000" b="0" i="0" u="none" strike="noStrike" cap="none" dirty="0">
              <a:solidFill>
                <a:schemeClr val="dk1"/>
              </a:solidFill>
              <a:latin typeface="Calibri"/>
              <a:ea typeface="Calibri"/>
              <a:cs typeface="Calibri"/>
              <a:sym typeface="Calibri"/>
            </a:endParaRPr>
          </a:p>
        </p:txBody>
      </p:sp>
      <p:sp>
        <p:nvSpPr>
          <p:cNvPr id="60" name="Google Shape;60;p8"/>
          <p:cNvSpPr txBox="1"/>
          <p:nvPr/>
        </p:nvSpPr>
        <p:spPr>
          <a:xfrm>
            <a:off x="5464981" y="7218202"/>
            <a:ext cx="2009139"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E: info@northbeckton.newham.sch.uk</a:t>
            </a:r>
            <a:endParaRPr sz="1000" b="0" i="0" u="none" strike="noStrike" cap="none" dirty="0">
              <a:solidFill>
                <a:schemeClr val="dk1"/>
              </a:solidFill>
              <a:latin typeface="Calibri"/>
              <a:ea typeface="Calibri"/>
              <a:cs typeface="Calibri"/>
              <a:sym typeface="Calibri"/>
            </a:endParaRPr>
          </a:p>
        </p:txBody>
      </p:sp>
      <p:sp>
        <p:nvSpPr>
          <p:cNvPr id="61" name="Google Shape;61;p8"/>
          <p:cNvSpPr txBox="1"/>
          <p:nvPr/>
        </p:nvSpPr>
        <p:spPr>
          <a:xfrm>
            <a:off x="8322989" y="7218202"/>
            <a:ext cx="1899920"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www.northbeckton.newham.sch.uk</a:t>
            </a:r>
            <a:endParaRPr sz="1000" b="0" i="0" u="none" strike="noStrike" cap="none" dirty="0">
              <a:solidFill>
                <a:schemeClr val="dk1"/>
              </a:solidFill>
              <a:latin typeface="Calibri"/>
              <a:ea typeface="Calibri"/>
              <a:cs typeface="Calibri"/>
              <a:sym typeface="Calibri"/>
            </a:endParaRPr>
          </a:p>
        </p:txBody>
      </p:sp>
      <p:sp>
        <p:nvSpPr>
          <p:cNvPr id="62" name="Google Shape;62;p8"/>
          <p:cNvSpPr/>
          <p:nvPr/>
        </p:nvSpPr>
        <p:spPr>
          <a:xfrm>
            <a:off x="0" y="0"/>
            <a:ext cx="10692130" cy="450850"/>
          </a:xfrm>
          <a:custGeom>
            <a:avLst/>
            <a:gdLst/>
            <a:ahLst/>
            <a:cxnLst/>
            <a:rect l="l" t="t" r="r" b="b"/>
            <a:pathLst>
              <a:path w="10692130" h="450850" extrusionOk="0">
                <a:moveTo>
                  <a:pt x="0" y="450850"/>
                </a:moveTo>
                <a:lnTo>
                  <a:pt x="10692003" y="450850"/>
                </a:lnTo>
                <a:lnTo>
                  <a:pt x="10692003" y="0"/>
                </a:lnTo>
                <a:lnTo>
                  <a:pt x="0" y="0"/>
                </a:lnTo>
                <a:lnTo>
                  <a:pt x="0" y="45085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63" name="Google Shape;63;p8"/>
          <p:cNvSpPr/>
          <p:nvPr/>
        </p:nvSpPr>
        <p:spPr>
          <a:xfrm>
            <a:off x="0" y="5710085"/>
            <a:ext cx="3637279" cy="1495425"/>
          </a:xfrm>
          <a:custGeom>
            <a:avLst/>
            <a:gdLst/>
            <a:ahLst/>
            <a:cxnLst/>
            <a:rect l="l" t="t" r="r" b="b"/>
            <a:pathLst>
              <a:path w="3637279" h="1495425" extrusionOk="0">
                <a:moveTo>
                  <a:pt x="0" y="1495425"/>
                </a:moveTo>
                <a:lnTo>
                  <a:pt x="3637153" y="1495425"/>
                </a:lnTo>
                <a:lnTo>
                  <a:pt x="3637153" y="0"/>
                </a:lnTo>
                <a:lnTo>
                  <a:pt x="0" y="0"/>
                </a:lnTo>
                <a:lnTo>
                  <a:pt x="0" y="1495425"/>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64" name="Google Shape;64;p8"/>
          <p:cNvSpPr txBox="1"/>
          <p:nvPr/>
        </p:nvSpPr>
        <p:spPr>
          <a:xfrm>
            <a:off x="139804" y="5879946"/>
            <a:ext cx="3408465" cy="1007871"/>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dirty="0">
                <a:solidFill>
                  <a:srgbClr val="FFFFFF"/>
                </a:solidFill>
                <a:latin typeface="Calibri"/>
                <a:ea typeface="Calibri"/>
                <a:cs typeface="Calibri"/>
                <a:sym typeface="Calibri"/>
              </a:rPr>
              <a:t>‘Since the appointment of the Headteacher in May 2017, effective action has been taken to raise standards and improve pupil outcomes’ HMI </a:t>
            </a:r>
            <a:r>
              <a:rPr lang="en-US" sz="1500" b="0" i="0" u="none" strike="noStrike" cap="none" dirty="0" smtClean="0">
                <a:solidFill>
                  <a:srgbClr val="FF0000"/>
                </a:solidFill>
                <a:latin typeface="Calibri"/>
                <a:ea typeface="Calibri"/>
                <a:cs typeface="Calibri"/>
                <a:sym typeface="Calibri"/>
              </a:rPr>
              <a:t>[</a:t>
            </a:r>
            <a:r>
              <a:rPr lang="en-US" sz="1500" dirty="0" smtClean="0">
                <a:solidFill>
                  <a:srgbClr val="FF0000"/>
                </a:solidFill>
                <a:latin typeface="Calibri"/>
                <a:ea typeface="Calibri"/>
                <a:cs typeface="Calibri"/>
                <a:sym typeface="Calibri"/>
              </a:rPr>
              <a:t>May 2018</a:t>
            </a:r>
            <a:r>
              <a:rPr lang="en-US" sz="1500" b="0" i="0" u="none" strike="noStrike" cap="none" dirty="0" smtClean="0">
                <a:solidFill>
                  <a:srgbClr val="FF0000"/>
                </a:solidFill>
                <a:latin typeface="Calibri"/>
                <a:ea typeface="Calibri"/>
                <a:cs typeface="Calibri"/>
                <a:sym typeface="Calibri"/>
              </a:rPr>
              <a:t>]</a:t>
            </a:r>
            <a:endParaRPr sz="1500" b="0" i="0" u="none" strike="noStrike" cap="none" dirty="0">
              <a:solidFill>
                <a:srgbClr val="FF0000"/>
              </a:solidFill>
              <a:latin typeface="Calibri"/>
              <a:ea typeface="Calibri"/>
              <a:cs typeface="Calibri"/>
              <a:sym typeface="Calibri"/>
            </a:endParaRPr>
          </a:p>
        </p:txBody>
      </p:sp>
      <p:sp>
        <p:nvSpPr>
          <p:cNvPr id="65" name="Google Shape;65;p8"/>
          <p:cNvSpPr txBox="1"/>
          <p:nvPr/>
        </p:nvSpPr>
        <p:spPr>
          <a:xfrm>
            <a:off x="3863975" y="1935010"/>
            <a:ext cx="2794000" cy="18542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b="0" i="0" u="none" strike="noStrike" cap="none" dirty="0">
                <a:solidFill>
                  <a:srgbClr val="FF0000"/>
                </a:solidFill>
                <a:latin typeface="Calibri"/>
                <a:ea typeface="Calibri"/>
                <a:cs typeface="Calibri"/>
                <a:sym typeface="Calibri"/>
              </a:rPr>
              <a:t>Children </a:t>
            </a:r>
            <a:r>
              <a:rPr lang="en-US" b="0" i="0" u="none" strike="noStrike" cap="none" dirty="0" smtClean="0">
                <a:solidFill>
                  <a:srgbClr val="FF0000"/>
                </a:solidFill>
                <a:latin typeface="Calibri"/>
                <a:ea typeface="Calibri"/>
                <a:cs typeface="Calibri"/>
                <a:sym typeface="Calibri"/>
              </a:rPr>
              <a:t>first</a:t>
            </a:r>
          </a:p>
          <a:p>
            <a:pPr marL="12700">
              <a:buSzPts val="1200"/>
            </a:pPr>
            <a:r>
              <a:rPr lang="en-US" sz="1200" dirty="0">
                <a:latin typeface="Calibri" panose="020F0502020204030204" pitchFamily="34" charset="0"/>
              </a:rPr>
              <a:t>At North Beckton, our children are at the centre of everything we do and our embedded school ethos is “We All Belong”.  We have a resource provision for pupils with PMLD and we are very proud of our new re-build for these pupils in the heart of our school. We are also fully committed to supporting our pupils’ mental well-being and this is at the core of all our relationships within the school. We are about to launch a full new curriculum in September and would welcome your input into this exciting new journey for the school.</a:t>
            </a:r>
            <a:endParaRPr lang="en-GB" sz="1200" dirty="0">
              <a:latin typeface="Calibri" panose="020F0502020204030204" pitchFamily="34" charset="0"/>
            </a:endParaRPr>
          </a:p>
          <a:p>
            <a:pPr marL="1270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alibri"/>
              <a:ea typeface="Calibri"/>
              <a:cs typeface="Calibri"/>
              <a:sym typeface="Calibri"/>
            </a:endParaRPr>
          </a:p>
        </p:txBody>
      </p:sp>
      <p:sp>
        <p:nvSpPr>
          <p:cNvPr id="67" name="Google Shape;67;p8"/>
          <p:cNvSpPr txBox="1"/>
          <p:nvPr/>
        </p:nvSpPr>
        <p:spPr>
          <a:xfrm>
            <a:off x="3863975" y="4640012"/>
            <a:ext cx="2645410" cy="57404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b="0" i="0" u="none" strike="noStrike" cap="none" dirty="0">
                <a:solidFill>
                  <a:srgbClr val="FF0000"/>
                </a:solidFill>
                <a:latin typeface="Calibri"/>
                <a:ea typeface="Calibri"/>
                <a:cs typeface="Calibri"/>
                <a:sym typeface="Calibri"/>
              </a:rPr>
              <a:t>Committed community</a:t>
            </a:r>
            <a:endParaRPr b="0" i="0" u="none" strike="noStrike" cap="none" dirty="0">
              <a:solidFill>
                <a:srgbClr val="FF0000"/>
              </a:solidFill>
              <a:latin typeface="Calibri"/>
              <a:ea typeface="Calibri"/>
              <a:cs typeface="Calibri"/>
              <a:sym typeface="Calibri"/>
            </a:endParaRPr>
          </a:p>
          <a:p>
            <a:pPr marL="12700" marR="5080" lvl="0" indent="0" algn="l" rtl="0">
              <a:lnSpc>
                <a:spcPct val="100000"/>
              </a:lnSpc>
              <a:spcBef>
                <a:spcPts val="0"/>
              </a:spcBef>
              <a:spcAft>
                <a:spcPts val="0"/>
              </a:spcAft>
              <a:buClr>
                <a:srgbClr val="000000"/>
              </a:buClr>
              <a:buSzPts val="1200"/>
              <a:buFont typeface="Arial"/>
              <a:buNone/>
            </a:pPr>
            <a:r>
              <a:rPr lang="en-US" sz="1200" b="0" i="0" u="none" strike="noStrike" cap="none" dirty="0">
                <a:solidFill>
                  <a:srgbClr val="231F20"/>
                </a:solidFill>
                <a:latin typeface="Calibri"/>
                <a:ea typeface="Calibri"/>
                <a:cs typeface="Calibri"/>
                <a:sym typeface="Calibri"/>
              </a:rPr>
              <a:t>Our community and our children are fully  committed to their learning:</a:t>
            </a:r>
            <a:endParaRPr sz="1200" b="0" i="0" u="none" strike="noStrike" cap="none" dirty="0">
              <a:solidFill>
                <a:schemeClr val="dk1"/>
              </a:solidFill>
              <a:latin typeface="Calibri"/>
              <a:ea typeface="Calibri"/>
              <a:cs typeface="Calibri"/>
              <a:sym typeface="Calibri"/>
            </a:endParaRPr>
          </a:p>
        </p:txBody>
      </p:sp>
      <p:sp>
        <p:nvSpPr>
          <p:cNvPr id="69" name="Google Shape;69;p8"/>
          <p:cNvSpPr txBox="1"/>
          <p:nvPr/>
        </p:nvSpPr>
        <p:spPr>
          <a:xfrm>
            <a:off x="3863973" y="5329084"/>
            <a:ext cx="2374900" cy="1160458"/>
          </a:xfrm>
          <a:prstGeom prst="rect">
            <a:avLst/>
          </a:prstGeom>
          <a:noFill/>
          <a:ln>
            <a:noFill/>
          </a:ln>
        </p:spPr>
        <p:txBody>
          <a:bodyPr spcFirstLastPara="1" wrap="square" lIns="0" tIns="12700" rIns="0" bIns="0" anchor="t" anchorCtr="0">
            <a:noAutofit/>
          </a:bodyPr>
          <a:lstStyle/>
          <a:p>
            <a:r>
              <a:rPr lang="en-US" sz="1200" dirty="0">
                <a:latin typeface="Calibri" panose="020F0502020204030204" pitchFamily="34" charset="0"/>
              </a:rPr>
              <a:t>- 96% of parents would recommend the school to another parent </a:t>
            </a:r>
            <a:endParaRPr lang="en-GB" sz="1200" dirty="0">
              <a:latin typeface="Calibri" panose="020F0502020204030204" pitchFamily="34" charset="0"/>
            </a:endParaRPr>
          </a:p>
          <a:p>
            <a:r>
              <a:rPr lang="en-US" sz="1200" dirty="0">
                <a:latin typeface="Calibri" panose="020F0502020204030204" pitchFamily="34" charset="0"/>
              </a:rPr>
              <a:t>- 100% of parents say the school has high expectations for their child.</a:t>
            </a:r>
            <a:endParaRPr lang="en-GB" sz="1200" dirty="0">
              <a:latin typeface="Calibri" panose="020F0502020204030204" pitchFamily="34" charset="0"/>
            </a:endParaRPr>
          </a:p>
          <a:p>
            <a:r>
              <a:rPr lang="en-US" sz="1200" dirty="0">
                <a:latin typeface="Calibri" panose="020F0502020204030204" pitchFamily="34" charset="0"/>
              </a:rPr>
              <a:t>- 98% of parents say their child is happy at the school.</a:t>
            </a:r>
            <a:endParaRPr lang="en-GB" sz="1200" dirty="0">
              <a:latin typeface="Calibri" panose="020F0502020204030204" pitchFamily="34" charset="0"/>
            </a:endParaRPr>
          </a:p>
        </p:txBody>
      </p:sp>
      <p:sp>
        <p:nvSpPr>
          <p:cNvPr id="70" name="Google Shape;70;p8"/>
          <p:cNvSpPr txBox="1"/>
          <p:nvPr/>
        </p:nvSpPr>
        <p:spPr>
          <a:xfrm>
            <a:off x="7062089" y="1935010"/>
            <a:ext cx="3261782" cy="148844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dirty="0" smtClean="0">
                <a:solidFill>
                  <a:srgbClr val="FF0000"/>
                </a:solidFill>
                <a:latin typeface="Calibri"/>
                <a:ea typeface="Calibri"/>
                <a:cs typeface="Calibri"/>
                <a:sym typeface="Calibri"/>
              </a:rPr>
              <a:t>Ongoing high-quality </a:t>
            </a:r>
            <a:r>
              <a:rPr lang="en-US" b="0" i="0" u="none" strike="noStrike" cap="none" dirty="0" smtClean="0">
                <a:solidFill>
                  <a:srgbClr val="FF0000"/>
                </a:solidFill>
                <a:latin typeface="Calibri"/>
                <a:ea typeface="Calibri"/>
                <a:cs typeface="Calibri"/>
                <a:sym typeface="Calibri"/>
              </a:rPr>
              <a:t>career </a:t>
            </a:r>
            <a:r>
              <a:rPr lang="en-US" b="0" i="0" u="none" strike="noStrike" cap="none" dirty="0">
                <a:solidFill>
                  <a:srgbClr val="FF0000"/>
                </a:solidFill>
                <a:latin typeface="Calibri"/>
                <a:ea typeface="Calibri"/>
                <a:cs typeface="Calibri"/>
                <a:sym typeface="Calibri"/>
              </a:rPr>
              <a:t>development</a:t>
            </a:r>
            <a:endParaRPr b="0" i="0" u="none" strike="noStrike" cap="none" dirty="0">
              <a:solidFill>
                <a:srgbClr val="FF0000"/>
              </a:solidFill>
              <a:latin typeface="Calibri"/>
              <a:ea typeface="Calibri"/>
              <a:cs typeface="Calibri"/>
              <a:sym typeface="Calibri"/>
            </a:endParaRPr>
          </a:p>
          <a:p>
            <a:pPr marL="12700" marR="5080" lvl="0" indent="0" algn="l" rtl="0">
              <a:lnSpc>
                <a:spcPct val="100000"/>
              </a:lnSpc>
              <a:spcBef>
                <a:spcPts val="0"/>
              </a:spcBef>
              <a:spcAft>
                <a:spcPts val="0"/>
              </a:spcAft>
              <a:buClr>
                <a:srgbClr val="000000"/>
              </a:buClr>
              <a:buSzPts val="1200"/>
              <a:buFont typeface="Arial"/>
              <a:buNone/>
            </a:pPr>
            <a:r>
              <a:rPr lang="en-US" sz="1200" b="0" i="0" u="none" strike="noStrike" cap="none" dirty="0">
                <a:solidFill>
                  <a:srgbClr val="231F20"/>
                </a:solidFill>
                <a:latin typeface="Calibri"/>
                <a:ea typeface="Calibri"/>
                <a:cs typeface="Calibri"/>
                <a:sym typeface="Calibri"/>
              </a:rPr>
              <a:t>We are fully committed to helping you grow  and develop. Our tailored CPD programmes  provide clear pathways for your </a:t>
            </a:r>
            <a:r>
              <a:rPr lang="en-US" sz="1200" b="0" i="0" u="none" strike="noStrike" cap="none" dirty="0" smtClean="0">
                <a:solidFill>
                  <a:srgbClr val="231F20"/>
                </a:solidFill>
                <a:latin typeface="Calibri"/>
                <a:ea typeface="Calibri"/>
                <a:cs typeface="Calibri"/>
                <a:sym typeface="Calibri"/>
              </a:rPr>
              <a:t>development while </a:t>
            </a:r>
            <a:r>
              <a:rPr lang="en-US" sz="1200" b="0" i="0" u="none" strike="noStrike" cap="none" dirty="0">
                <a:solidFill>
                  <a:srgbClr val="231F20"/>
                </a:solidFill>
                <a:latin typeface="Calibri"/>
                <a:ea typeface="Calibri"/>
                <a:cs typeface="Calibri"/>
                <a:sym typeface="Calibri"/>
              </a:rPr>
              <a:t>our  bespoke leadership </a:t>
            </a:r>
            <a:r>
              <a:rPr lang="en-US" sz="1200" b="0" i="0" u="none" strike="noStrike" cap="none" dirty="0" smtClean="0">
                <a:solidFill>
                  <a:srgbClr val="231F20"/>
                </a:solidFill>
                <a:latin typeface="Calibri"/>
                <a:ea typeface="Calibri"/>
                <a:cs typeface="Calibri"/>
                <a:sym typeface="Calibri"/>
              </a:rPr>
              <a:t>programme (in partnership with the TTLT and the IOE) </a:t>
            </a:r>
            <a:r>
              <a:rPr lang="en-US" sz="1200" b="0" i="0" u="none" strike="noStrike" cap="none" dirty="0">
                <a:solidFill>
                  <a:srgbClr val="231F20"/>
                </a:solidFill>
                <a:latin typeface="Calibri"/>
                <a:ea typeface="Calibri"/>
                <a:cs typeface="Calibri"/>
                <a:sym typeface="Calibri"/>
              </a:rPr>
              <a:t>develops the  skills and knowledge you need to progress in  your career.</a:t>
            </a:r>
            <a:endParaRPr sz="1200" b="0" i="0" u="none" strike="noStrike" cap="none" dirty="0">
              <a:solidFill>
                <a:schemeClr val="dk1"/>
              </a:solidFill>
              <a:latin typeface="Calibri"/>
              <a:ea typeface="Calibri"/>
              <a:cs typeface="Calibri"/>
              <a:sym typeface="Calibri"/>
            </a:endParaRPr>
          </a:p>
        </p:txBody>
      </p:sp>
      <p:sp>
        <p:nvSpPr>
          <p:cNvPr id="71" name="Google Shape;71;p8"/>
          <p:cNvSpPr txBox="1"/>
          <p:nvPr/>
        </p:nvSpPr>
        <p:spPr>
          <a:xfrm>
            <a:off x="7062089" y="3580930"/>
            <a:ext cx="2788285" cy="18542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b="0" i="0" u="none" strike="noStrike" cap="none" dirty="0">
                <a:solidFill>
                  <a:srgbClr val="FF0000"/>
                </a:solidFill>
                <a:latin typeface="Calibri"/>
                <a:ea typeface="Calibri"/>
                <a:cs typeface="Calibri"/>
                <a:sym typeface="Calibri"/>
              </a:rPr>
              <a:t>Making a difference</a:t>
            </a:r>
            <a:endParaRPr b="0" i="0" u="none" strike="noStrike" cap="none" dirty="0">
              <a:solidFill>
                <a:srgbClr val="FF0000"/>
              </a:solidFill>
              <a:latin typeface="Calibri"/>
              <a:ea typeface="Calibri"/>
              <a:cs typeface="Calibri"/>
              <a:sym typeface="Calibri"/>
            </a:endParaRPr>
          </a:p>
          <a:p>
            <a:pPr marL="12700" marR="5080" lvl="0" indent="0" algn="l" rtl="0">
              <a:lnSpc>
                <a:spcPct val="100000"/>
              </a:lnSpc>
              <a:spcBef>
                <a:spcPts val="0"/>
              </a:spcBef>
              <a:spcAft>
                <a:spcPts val="0"/>
              </a:spcAft>
              <a:buClr>
                <a:srgbClr val="000000"/>
              </a:buClr>
              <a:buSzPts val="1200"/>
              <a:buFont typeface="Arial"/>
              <a:buNone/>
            </a:pPr>
            <a:r>
              <a:rPr lang="en-US" sz="1200" b="0" i="0" u="none" strike="noStrike" cap="none" dirty="0">
                <a:solidFill>
                  <a:srgbClr val="231F20"/>
                </a:solidFill>
                <a:latin typeface="Calibri"/>
                <a:ea typeface="Calibri"/>
                <a:cs typeface="Calibri"/>
                <a:sym typeface="Calibri"/>
              </a:rPr>
              <a:t>At North Beckton you truly are making a  difference. Many of our children have  recently arrived in this country, others face  substantial challenges. Whatever their  background, school is often their sanctuary.  They are incredibly eager to learn, make  astounding progress, and repay your  dedication with a faultless attitude to their  work.</a:t>
            </a:r>
            <a:endParaRPr sz="1200" b="0" i="0" u="none" strike="noStrike" cap="none" dirty="0">
              <a:solidFill>
                <a:schemeClr val="dk1"/>
              </a:solidFill>
              <a:latin typeface="Calibri"/>
              <a:ea typeface="Calibri"/>
              <a:cs typeface="Calibri"/>
              <a:sym typeface="Calibri"/>
            </a:endParaRPr>
          </a:p>
        </p:txBody>
      </p:sp>
      <p:sp>
        <p:nvSpPr>
          <p:cNvPr id="73" name="Google Shape;73;p8"/>
          <p:cNvSpPr/>
          <p:nvPr/>
        </p:nvSpPr>
        <p:spPr>
          <a:xfrm>
            <a:off x="9192471" y="5979907"/>
            <a:ext cx="1388029" cy="1002442"/>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74" name="Google Shape;74;p8"/>
          <p:cNvPicPr preferRelativeResize="0"/>
          <p:nvPr/>
        </p:nvPicPr>
        <p:blipFill rotWithShape="1">
          <a:blip r:embed="rId4">
            <a:alphaModFix/>
          </a:blip>
          <a:srcRect/>
          <a:stretch/>
        </p:blipFill>
        <p:spPr>
          <a:xfrm>
            <a:off x="-1" y="450850"/>
            <a:ext cx="3637279" cy="5276850"/>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5661" y="5879946"/>
            <a:ext cx="1792287"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96"/>
        <p:cNvGrpSpPr/>
        <p:nvPr/>
      </p:nvGrpSpPr>
      <p:grpSpPr>
        <a:xfrm>
          <a:off x="0" y="0"/>
          <a:ext cx="0" cy="0"/>
          <a:chOff x="0" y="0"/>
          <a:chExt cx="0" cy="0"/>
        </a:xfrm>
      </p:grpSpPr>
      <p:sp>
        <p:nvSpPr>
          <p:cNvPr id="98" name="Google Shape;98;p10"/>
          <p:cNvSpPr txBox="1"/>
          <p:nvPr/>
        </p:nvSpPr>
        <p:spPr>
          <a:xfrm>
            <a:off x="478815" y="1204441"/>
            <a:ext cx="3126105" cy="1116330"/>
          </a:xfrm>
          <a:prstGeom prst="rect">
            <a:avLst/>
          </a:prstGeom>
          <a:noFill/>
          <a:ln>
            <a:noFill/>
          </a:ln>
        </p:spPr>
        <p:txBody>
          <a:bodyPr spcFirstLastPara="1" wrap="square" lIns="0" tIns="12700" rIns="0" bIns="0" anchor="t" anchorCtr="0">
            <a:noAutofit/>
          </a:bodyPr>
          <a:lstStyle/>
          <a:p>
            <a:pPr marL="12700" marR="0" lvl="0" indent="-12700" algn="l" rtl="0">
              <a:lnSpc>
                <a:spcPct val="100000"/>
              </a:lnSpc>
              <a:spcBef>
                <a:spcPts val="0"/>
              </a:spcBef>
              <a:spcAft>
                <a:spcPts val="0"/>
              </a:spcAft>
              <a:buClr>
                <a:srgbClr val="25408F"/>
              </a:buClr>
              <a:buSzPts val="1200"/>
              <a:buFont typeface="Calibri"/>
              <a:buChar char="-"/>
            </a:pPr>
            <a:r>
              <a:rPr lang="en-US" b="0" i="0" u="none" strike="noStrike" cap="none" dirty="0" smtClean="0">
                <a:solidFill>
                  <a:srgbClr val="25408F"/>
                </a:solidFill>
                <a:latin typeface="Calibri"/>
                <a:ea typeface="Calibri"/>
                <a:cs typeface="Calibri"/>
                <a:sym typeface="Calibri"/>
              </a:rPr>
              <a:t>Start date: </a:t>
            </a:r>
            <a:r>
              <a:rPr lang="en-US" b="1" i="0" u="none" strike="noStrike" cap="none" dirty="0" smtClean="0">
                <a:solidFill>
                  <a:srgbClr val="25408F"/>
                </a:solidFill>
                <a:latin typeface="Calibri"/>
                <a:ea typeface="Calibri"/>
                <a:cs typeface="Calibri"/>
                <a:sym typeface="Calibri"/>
              </a:rPr>
              <a:t>September 2020</a:t>
            </a:r>
            <a:endParaRPr b="1" i="0" u="none" strike="noStrike" cap="none" dirty="0">
              <a:solidFill>
                <a:schemeClr val="dk1"/>
              </a:solidFill>
              <a:latin typeface="Calibri"/>
              <a:ea typeface="Calibri"/>
              <a:cs typeface="Calibri"/>
              <a:sym typeface="Calibri"/>
            </a:endParaRPr>
          </a:p>
          <a:p>
            <a:pPr marL="12700" marR="0" lvl="0" indent="-12700" algn="l" rtl="0">
              <a:lnSpc>
                <a:spcPct val="100000"/>
              </a:lnSpc>
              <a:spcBef>
                <a:spcPts val="0"/>
              </a:spcBef>
              <a:spcAft>
                <a:spcPts val="0"/>
              </a:spcAft>
              <a:buClr>
                <a:srgbClr val="25408F"/>
              </a:buClr>
              <a:buSzPts val="1200"/>
              <a:buFont typeface="Calibri"/>
              <a:buChar char="-"/>
            </a:pPr>
            <a:r>
              <a:rPr lang="en-US" b="0" i="0" u="none" strike="noStrike" cap="none" dirty="0">
                <a:solidFill>
                  <a:srgbClr val="25408F"/>
                </a:solidFill>
                <a:latin typeface="Calibri"/>
                <a:ea typeface="Calibri"/>
                <a:cs typeface="Calibri"/>
                <a:sym typeface="Calibri"/>
              </a:rPr>
              <a:t>Permanent, full-time </a:t>
            </a:r>
            <a:r>
              <a:rPr lang="en-US" b="0" i="0" u="none" strike="noStrike" cap="none" dirty="0" smtClean="0">
                <a:solidFill>
                  <a:srgbClr val="25408F"/>
                </a:solidFill>
                <a:latin typeface="Calibri"/>
                <a:ea typeface="Calibri"/>
                <a:cs typeface="Calibri"/>
                <a:sym typeface="Calibri"/>
              </a:rPr>
              <a:t>positions and 1 year maternity cover positions available</a:t>
            </a:r>
            <a:endParaRPr b="0" i="0" u="none" strike="noStrike" cap="none" dirty="0">
              <a:solidFill>
                <a:schemeClr val="dk1"/>
              </a:solidFill>
              <a:latin typeface="Calibri"/>
              <a:ea typeface="Calibri"/>
              <a:cs typeface="Calibri"/>
              <a:sym typeface="Calibri"/>
            </a:endParaRPr>
          </a:p>
          <a:p>
            <a:pPr marL="12700" marR="151765" lvl="0" indent="-12700" algn="l" rtl="0">
              <a:lnSpc>
                <a:spcPct val="115833"/>
              </a:lnSpc>
              <a:spcBef>
                <a:spcPts val="85"/>
              </a:spcBef>
              <a:spcAft>
                <a:spcPts val="0"/>
              </a:spcAft>
              <a:buClr>
                <a:srgbClr val="25408F"/>
              </a:buClr>
              <a:buSzPts val="1200"/>
              <a:buFont typeface="Calibri"/>
              <a:buChar char="-"/>
            </a:pPr>
            <a:r>
              <a:rPr lang="en-US" b="0" i="0" u="none" strike="noStrike" cap="none" dirty="0">
                <a:solidFill>
                  <a:srgbClr val="25408F"/>
                </a:solidFill>
                <a:latin typeface="Calibri"/>
                <a:ea typeface="Calibri"/>
                <a:cs typeface="Calibri"/>
                <a:sym typeface="Calibri"/>
              </a:rPr>
              <a:t>Salary: MPS or UPS depending on </a:t>
            </a:r>
            <a:r>
              <a:rPr lang="en-US" b="0" i="0" u="none" strike="noStrike" cap="none" dirty="0" smtClean="0">
                <a:solidFill>
                  <a:srgbClr val="25408F"/>
                </a:solidFill>
                <a:latin typeface="Calibri"/>
                <a:ea typeface="Calibri"/>
                <a:cs typeface="Calibri"/>
                <a:sym typeface="Calibri"/>
              </a:rPr>
              <a:t>experience</a:t>
            </a:r>
            <a:r>
              <a:rPr lang="en-US" dirty="0">
                <a:solidFill>
                  <a:srgbClr val="25408F"/>
                </a:solidFill>
                <a:latin typeface="Calibri"/>
                <a:ea typeface="Calibri"/>
                <a:cs typeface="Calibri"/>
                <a:sym typeface="Calibri"/>
              </a:rPr>
              <a:t>;</a:t>
            </a:r>
            <a:r>
              <a:rPr lang="en-US" b="0" i="0" u="none" strike="noStrike" cap="none" dirty="0" smtClean="0">
                <a:solidFill>
                  <a:srgbClr val="25408F"/>
                </a:solidFill>
                <a:latin typeface="Calibri"/>
                <a:ea typeface="Calibri"/>
                <a:cs typeface="Calibri"/>
                <a:sym typeface="Calibri"/>
              </a:rPr>
              <a:t> </a:t>
            </a:r>
            <a:r>
              <a:rPr lang="en-US" b="0" i="0" u="none" strike="noStrike" cap="none" dirty="0">
                <a:solidFill>
                  <a:srgbClr val="25408F"/>
                </a:solidFill>
                <a:latin typeface="Calibri"/>
                <a:ea typeface="Calibri"/>
                <a:cs typeface="Calibri"/>
                <a:sym typeface="Calibri"/>
              </a:rPr>
              <a:t>TLRs </a:t>
            </a:r>
            <a:r>
              <a:rPr lang="en-US" b="0" i="0" u="none" strike="noStrike" cap="none" dirty="0" smtClean="0">
                <a:solidFill>
                  <a:srgbClr val="25408F"/>
                </a:solidFill>
                <a:latin typeface="Calibri"/>
                <a:ea typeface="Calibri"/>
                <a:cs typeface="Calibri"/>
                <a:sym typeface="Calibri"/>
              </a:rPr>
              <a:t>available</a:t>
            </a:r>
          </a:p>
          <a:p>
            <a:pPr marL="12700" marR="151765" lvl="0" indent="-12700" algn="l" rtl="0">
              <a:lnSpc>
                <a:spcPct val="115833"/>
              </a:lnSpc>
              <a:spcBef>
                <a:spcPts val="85"/>
              </a:spcBef>
              <a:spcAft>
                <a:spcPts val="0"/>
              </a:spcAft>
              <a:buClr>
                <a:srgbClr val="25408F"/>
              </a:buClr>
              <a:buSzPts val="1200"/>
              <a:buFont typeface="Calibri"/>
              <a:buChar char="-"/>
            </a:pPr>
            <a:r>
              <a:rPr lang="en-US" b="0" i="0" u="none" strike="noStrike" cap="none" dirty="0" smtClean="0">
                <a:solidFill>
                  <a:srgbClr val="25408F"/>
                </a:solidFill>
                <a:latin typeface="Calibri"/>
                <a:ea typeface="Calibri"/>
                <a:cs typeface="Calibri"/>
                <a:sym typeface="Calibri"/>
              </a:rPr>
              <a:t> NQTs and experienced are welcome to apply</a:t>
            </a:r>
          </a:p>
          <a:p>
            <a:pPr marL="12700" marR="151765" lvl="0" indent="-12700" algn="l" rtl="0">
              <a:lnSpc>
                <a:spcPct val="115833"/>
              </a:lnSpc>
              <a:spcBef>
                <a:spcPts val="85"/>
              </a:spcBef>
              <a:spcAft>
                <a:spcPts val="0"/>
              </a:spcAft>
              <a:buClr>
                <a:srgbClr val="25408F"/>
              </a:buClr>
              <a:buSzPts val="1200"/>
              <a:buFont typeface="Calibri"/>
              <a:buChar char="-"/>
            </a:pPr>
            <a:endParaRPr lang="en-US" b="0" i="0" u="none" strike="noStrike" cap="none" dirty="0" smtClean="0">
              <a:solidFill>
                <a:srgbClr val="25408F"/>
              </a:solidFill>
              <a:latin typeface="Calibri"/>
              <a:ea typeface="Calibri"/>
              <a:cs typeface="Calibri"/>
              <a:sym typeface="Calibri"/>
            </a:endParaRPr>
          </a:p>
          <a:p>
            <a:pPr marL="12700" marR="151765" lvl="0" indent="-12700" algn="l" rtl="0">
              <a:lnSpc>
                <a:spcPct val="115833"/>
              </a:lnSpc>
              <a:spcBef>
                <a:spcPts val="85"/>
              </a:spcBef>
              <a:spcAft>
                <a:spcPts val="0"/>
              </a:spcAft>
              <a:buClr>
                <a:srgbClr val="25408F"/>
              </a:buClr>
              <a:buSzPts val="1200"/>
              <a:buFont typeface="Calibri"/>
              <a:buChar char="-"/>
            </a:pPr>
            <a:endParaRPr lang="en-US" b="0" i="0" u="none" strike="noStrike" cap="none" dirty="0" smtClean="0">
              <a:solidFill>
                <a:srgbClr val="25408F"/>
              </a:solidFill>
              <a:latin typeface="Calibri"/>
              <a:ea typeface="Calibri"/>
              <a:cs typeface="Calibri"/>
              <a:sym typeface="Calibri"/>
            </a:endParaRPr>
          </a:p>
          <a:p>
            <a:pPr marL="12700" marR="151765" lvl="0" indent="-12700" algn="l" rtl="0">
              <a:lnSpc>
                <a:spcPct val="115833"/>
              </a:lnSpc>
              <a:spcBef>
                <a:spcPts val="85"/>
              </a:spcBef>
              <a:spcAft>
                <a:spcPts val="0"/>
              </a:spcAft>
              <a:buClr>
                <a:srgbClr val="25408F"/>
              </a:buClr>
              <a:buSzPts val="1200"/>
              <a:buFont typeface="Calibri"/>
              <a:buChar char="-"/>
            </a:pPr>
            <a:endParaRPr b="0" i="0" u="none" strike="noStrike" cap="none" dirty="0">
              <a:solidFill>
                <a:schemeClr val="dk1"/>
              </a:solidFill>
              <a:latin typeface="Calibri"/>
              <a:ea typeface="Calibri"/>
              <a:cs typeface="Calibri"/>
              <a:sym typeface="Calibri"/>
            </a:endParaRPr>
          </a:p>
        </p:txBody>
      </p:sp>
      <p:sp>
        <p:nvSpPr>
          <p:cNvPr id="99" name="Google Shape;99;p10"/>
          <p:cNvSpPr txBox="1"/>
          <p:nvPr/>
        </p:nvSpPr>
        <p:spPr>
          <a:xfrm>
            <a:off x="4100830" y="1138270"/>
            <a:ext cx="2490470" cy="1167738"/>
          </a:xfrm>
          <a:prstGeom prst="rect">
            <a:avLst/>
          </a:prstGeom>
          <a:noFill/>
          <a:ln>
            <a:noFill/>
          </a:ln>
        </p:spPr>
        <p:txBody>
          <a:bodyPr spcFirstLastPara="1" wrap="square" lIns="0" tIns="12700" rIns="0" bIns="0" anchor="t" anchorCtr="0">
            <a:noAutofit/>
          </a:bodyPr>
          <a:lstStyle/>
          <a:p>
            <a:pPr marL="109220" marR="5080" lvl="0" indent="-96520" algn="l" rtl="0">
              <a:lnSpc>
                <a:spcPct val="100000"/>
              </a:lnSpc>
              <a:spcBef>
                <a:spcPts val="0"/>
              </a:spcBef>
              <a:spcAft>
                <a:spcPts val="0"/>
              </a:spcAft>
              <a:buClr>
                <a:srgbClr val="25408F"/>
              </a:buClr>
              <a:buSzPts val="1200"/>
              <a:buFont typeface="Calibri"/>
              <a:buChar char="-"/>
            </a:pPr>
            <a:r>
              <a:rPr lang="en-US" b="0" i="0" u="none" strike="noStrike" cap="none" dirty="0">
                <a:solidFill>
                  <a:srgbClr val="25408F"/>
                </a:solidFill>
                <a:latin typeface="Calibri"/>
                <a:ea typeface="Calibri"/>
                <a:cs typeface="Calibri"/>
                <a:sym typeface="Calibri"/>
              </a:rPr>
              <a:t>Inner London </a:t>
            </a:r>
            <a:r>
              <a:rPr lang="en-US" b="0" i="0" u="none" strike="noStrike" cap="none" dirty="0" smtClean="0">
                <a:solidFill>
                  <a:srgbClr val="25408F"/>
                </a:solidFill>
                <a:latin typeface="Calibri"/>
                <a:ea typeface="Calibri"/>
                <a:cs typeface="Calibri"/>
                <a:sym typeface="Calibri"/>
              </a:rPr>
              <a:t>pay</a:t>
            </a:r>
          </a:p>
          <a:p>
            <a:pPr marL="109220" marR="5080" lvl="0" indent="-96520" algn="l" rtl="0">
              <a:lnSpc>
                <a:spcPct val="100000"/>
              </a:lnSpc>
              <a:spcBef>
                <a:spcPts val="0"/>
              </a:spcBef>
              <a:spcAft>
                <a:spcPts val="0"/>
              </a:spcAft>
              <a:buClr>
                <a:srgbClr val="25408F"/>
              </a:buClr>
              <a:buSzPts val="1200"/>
              <a:buFont typeface="Calibri"/>
              <a:buChar char="-"/>
            </a:pPr>
            <a:r>
              <a:rPr lang="en-US" dirty="0" smtClean="0">
                <a:solidFill>
                  <a:srgbClr val="25408F"/>
                </a:solidFill>
                <a:latin typeface="Calibri"/>
                <a:ea typeface="Calibri"/>
                <a:cs typeface="Calibri"/>
                <a:sym typeface="Calibri"/>
              </a:rPr>
              <a:t>Support with Technology</a:t>
            </a:r>
            <a:endParaRPr b="0" i="0" u="none" strike="noStrike" cap="none" dirty="0">
              <a:solidFill>
                <a:schemeClr val="dk1"/>
              </a:solidFill>
              <a:latin typeface="Calibri"/>
              <a:ea typeface="Calibri"/>
              <a:cs typeface="Calibri"/>
              <a:sym typeface="Calibri"/>
            </a:endParaRPr>
          </a:p>
          <a:p>
            <a:pPr marL="12700" marR="0" lvl="0" algn="l" rtl="0">
              <a:lnSpc>
                <a:spcPct val="100000"/>
              </a:lnSpc>
              <a:spcBef>
                <a:spcPts val="0"/>
              </a:spcBef>
              <a:spcAft>
                <a:spcPts val="0"/>
              </a:spcAft>
              <a:buClr>
                <a:srgbClr val="25408F"/>
              </a:buClr>
              <a:buSzPts val="1200"/>
            </a:pPr>
            <a:r>
              <a:rPr lang="en-US" b="0" i="0" u="none" strike="noStrike" cap="none" dirty="0" smtClean="0">
                <a:solidFill>
                  <a:srgbClr val="25408F"/>
                </a:solidFill>
                <a:latin typeface="Calibri"/>
                <a:ea typeface="Calibri"/>
                <a:cs typeface="Calibri"/>
                <a:sym typeface="Calibri"/>
              </a:rPr>
              <a:t>-  Access </a:t>
            </a:r>
            <a:r>
              <a:rPr lang="en-US" b="0" i="0" u="none" strike="noStrike" cap="none" dirty="0">
                <a:solidFill>
                  <a:srgbClr val="25408F"/>
                </a:solidFill>
                <a:latin typeface="Calibri"/>
                <a:ea typeface="Calibri"/>
                <a:cs typeface="Calibri"/>
                <a:sym typeface="Calibri"/>
              </a:rPr>
              <a:t>to SAS </a:t>
            </a:r>
            <a:r>
              <a:rPr lang="en-US" b="0" i="0" u="none" strike="noStrike" cap="none" dirty="0" smtClean="0">
                <a:solidFill>
                  <a:srgbClr val="25408F"/>
                </a:solidFill>
                <a:latin typeface="Calibri"/>
                <a:ea typeface="Calibri"/>
                <a:cs typeface="Calibri"/>
                <a:sym typeface="Calibri"/>
              </a:rPr>
              <a:t>healthcare</a:t>
            </a:r>
          </a:p>
          <a:p>
            <a:pPr marL="91440" marR="0" lvl="0" indent="-78740" algn="l" rtl="0">
              <a:lnSpc>
                <a:spcPct val="100000"/>
              </a:lnSpc>
              <a:spcBef>
                <a:spcPts val="0"/>
              </a:spcBef>
              <a:spcAft>
                <a:spcPts val="0"/>
              </a:spcAft>
              <a:buClr>
                <a:srgbClr val="25408F"/>
              </a:buClr>
              <a:buSzPts val="1200"/>
              <a:buFont typeface="Calibri"/>
              <a:buChar char="-"/>
            </a:pPr>
            <a:r>
              <a:rPr lang="en-US" dirty="0" smtClean="0">
                <a:solidFill>
                  <a:srgbClr val="25408F"/>
                </a:solidFill>
                <a:latin typeface="Calibri"/>
                <a:ea typeface="Calibri"/>
                <a:cs typeface="Calibri"/>
                <a:sym typeface="Calibri"/>
              </a:rPr>
              <a:t>Close </a:t>
            </a:r>
            <a:r>
              <a:rPr lang="en-US" dirty="0" smtClean="0">
                <a:solidFill>
                  <a:srgbClr val="25408F"/>
                </a:solidFill>
                <a:latin typeface="Calibri"/>
                <a:ea typeface="Calibri"/>
                <a:cs typeface="Calibri"/>
                <a:sym typeface="Calibri"/>
              </a:rPr>
              <a:t>to public </a:t>
            </a:r>
            <a:r>
              <a:rPr lang="en-US" dirty="0" smtClean="0">
                <a:solidFill>
                  <a:srgbClr val="25408F"/>
                </a:solidFill>
                <a:latin typeface="Calibri"/>
                <a:ea typeface="Calibri"/>
                <a:cs typeface="Calibri"/>
                <a:sym typeface="Calibri"/>
              </a:rPr>
              <a:t>transport</a:t>
            </a:r>
          </a:p>
          <a:p>
            <a:pPr marL="91440" marR="0" lvl="0" indent="-78740" algn="l" rtl="0">
              <a:lnSpc>
                <a:spcPct val="100000"/>
              </a:lnSpc>
              <a:spcBef>
                <a:spcPts val="0"/>
              </a:spcBef>
              <a:spcAft>
                <a:spcPts val="0"/>
              </a:spcAft>
              <a:buClr>
                <a:srgbClr val="25408F"/>
              </a:buClr>
              <a:buSzPts val="1200"/>
              <a:buFont typeface="Calibri"/>
              <a:buChar char="-"/>
            </a:pPr>
            <a:r>
              <a:rPr lang="en-US" dirty="0" smtClean="0">
                <a:solidFill>
                  <a:srgbClr val="25408F"/>
                </a:solidFill>
                <a:latin typeface="Calibri"/>
                <a:ea typeface="Calibri"/>
                <a:cs typeface="Calibri"/>
                <a:sym typeface="Calibri"/>
              </a:rPr>
              <a:t>Lots of outdoor space including a Forest School and Edible Playground</a:t>
            </a:r>
            <a:endParaRPr b="0" i="0" u="none" strike="noStrike" cap="none" dirty="0">
              <a:solidFill>
                <a:schemeClr val="dk1"/>
              </a:solidFill>
              <a:latin typeface="Calibri"/>
              <a:ea typeface="Calibri"/>
              <a:cs typeface="Calibri"/>
              <a:sym typeface="Calibri"/>
            </a:endParaRPr>
          </a:p>
        </p:txBody>
      </p:sp>
      <p:sp>
        <p:nvSpPr>
          <p:cNvPr id="100" name="Google Shape;100;p10"/>
          <p:cNvSpPr txBox="1"/>
          <p:nvPr/>
        </p:nvSpPr>
        <p:spPr>
          <a:xfrm>
            <a:off x="318890" y="4002515"/>
            <a:ext cx="6393533" cy="111633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b="0" i="0" u="none" strike="noStrike" cap="none" dirty="0">
                <a:solidFill>
                  <a:srgbClr val="231F20"/>
                </a:solidFill>
                <a:latin typeface="Calibri"/>
                <a:ea typeface="Calibri"/>
                <a:cs typeface="Calibri"/>
                <a:sym typeface="Calibri"/>
              </a:rPr>
              <a:t>Our </a:t>
            </a:r>
            <a:r>
              <a:rPr lang="en-US" b="0" i="0" u="none" strike="noStrike" cap="none" dirty="0" smtClean="0">
                <a:solidFill>
                  <a:srgbClr val="231F20"/>
                </a:solidFill>
                <a:latin typeface="Calibri"/>
                <a:ea typeface="Calibri"/>
                <a:cs typeface="Calibri"/>
                <a:sym typeface="Calibri"/>
              </a:rPr>
              <a:t>incredible team is looking to take our school out of RI at our next Ofsted Inspection</a:t>
            </a:r>
          </a:p>
          <a:p>
            <a:pPr marL="12700" marR="0" lvl="0" indent="0" algn="l" rtl="0">
              <a:lnSpc>
                <a:spcPct val="100000"/>
              </a:lnSpc>
              <a:spcBef>
                <a:spcPts val="0"/>
              </a:spcBef>
              <a:spcAft>
                <a:spcPts val="0"/>
              </a:spcAft>
              <a:buClr>
                <a:srgbClr val="000000"/>
              </a:buClr>
              <a:buSzPts val="1200"/>
              <a:buFont typeface="Arial"/>
              <a:buNone/>
            </a:pPr>
            <a:r>
              <a:rPr lang="en-US" b="0" i="0" u="none" strike="noStrike" cap="none" dirty="0" smtClean="0">
                <a:solidFill>
                  <a:srgbClr val="231F20"/>
                </a:solidFill>
                <a:latin typeface="Calibri"/>
                <a:ea typeface="Calibri"/>
                <a:cs typeface="Calibri"/>
                <a:sym typeface="Calibri"/>
              </a:rPr>
              <a:t>As </a:t>
            </a:r>
            <a:r>
              <a:rPr lang="en-US" b="0" i="0" u="none" strike="noStrike" cap="none" dirty="0">
                <a:solidFill>
                  <a:srgbClr val="231F20"/>
                </a:solidFill>
                <a:latin typeface="Calibri"/>
                <a:ea typeface="Calibri"/>
                <a:cs typeface="Calibri"/>
                <a:sym typeface="Calibri"/>
              </a:rPr>
              <a:t>we continue to grow, we are looking for teachers, who  </a:t>
            </a:r>
            <a:r>
              <a:rPr lang="en-US" dirty="0" smtClean="0">
                <a:solidFill>
                  <a:srgbClr val="231F20"/>
                </a:solidFill>
                <a:latin typeface="Calibri"/>
                <a:ea typeface="Calibri"/>
                <a:cs typeface="Calibri"/>
                <a:sym typeface="Calibri"/>
              </a:rPr>
              <a:t>have new ideas and energy to contribute to our team; both at North Beckton and as part of the wider Tapscott Learning Trust.</a:t>
            </a:r>
            <a:endParaRPr b="0" i="0" u="none" strike="noStrike" cap="none" dirty="0">
              <a:solidFill>
                <a:schemeClr val="dk1"/>
              </a:solidFill>
              <a:latin typeface="Times New Roman"/>
              <a:ea typeface="Times New Roman"/>
              <a:cs typeface="Times New Roman"/>
              <a:sym typeface="Times New Roman"/>
            </a:endParaRPr>
          </a:p>
        </p:txBody>
      </p:sp>
      <p:sp>
        <p:nvSpPr>
          <p:cNvPr id="101" name="Google Shape;101;p10"/>
          <p:cNvSpPr txBox="1"/>
          <p:nvPr/>
        </p:nvSpPr>
        <p:spPr>
          <a:xfrm>
            <a:off x="355001" y="4868459"/>
            <a:ext cx="6027476" cy="1352759"/>
          </a:xfrm>
          <a:prstGeom prst="rect">
            <a:avLst/>
          </a:prstGeom>
          <a:noFill/>
          <a:ln>
            <a:noFill/>
          </a:ln>
        </p:spPr>
        <p:txBody>
          <a:bodyPr spcFirstLastPara="1" wrap="square" lIns="0" tIns="12700" rIns="0" bIns="0" anchor="t" anchorCtr="0">
            <a:noAutofit/>
          </a:bodyPr>
          <a:lstStyle/>
          <a:p>
            <a:pPr marL="0" marR="0" lvl="0" indent="0" algn="just" rtl="0">
              <a:lnSpc>
                <a:spcPct val="100000"/>
              </a:lnSpc>
              <a:spcBef>
                <a:spcPts val="0"/>
              </a:spcBef>
              <a:spcAft>
                <a:spcPts val="0"/>
              </a:spcAft>
              <a:buClr>
                <a:srgbClr val="000000"/>
              </a:buClr>
              <a:buSzPts val="1250"/>
              <a:buFont typeface="Arial"/>
              <a:buNone/>
            </a:pPr>
            <a:endParaRPr sz="1250" b="0" i="0" u="none" strike="noStrike" cap="none" dirty="0">
              <a:solidFill>
                <a:schemeClr val="dk1"/>
              </a:solidFill>
              <a:latin typeface="Times New Roman"/>
              <a:ea typeface="Times New Roman"/>
              <a:cs typeface="Times New Roman"/>
              <a:sym typeface="Times New Roman"/>
            </a:endParaRPr>
          </a:p>
          <a:p>
            <a:pPr marL="12700" marR="5080" algn="just">
              <a:buSzPts val="1200"/>
            </a:pPr>
            <a:r>
              <a:rPr lang="en-US" b="0" i="0" u="none" strike="noStrike" cap="none" dirty="0">
                <a:solidFill>
                  <a:srgbClr val="231F20"/>
                </a:solidFill>
                <a:latin typeface="Calibri"/>
                <a:ea typeface="Calibri"/>
                <a:cs typeface="Calibri"/>
                <a:sym typeface="Calibri"/>
              </a:rPr>
              <a:t>For the right candidate there are unparalleled </a:t>
            </a:r>
            <a:r>
              <a:rPr lang="en-US" b="0" i="0" u="none" strike="noStrike" cap="none" dirty="0" smtClean="0">
                <a:solidFill>
                  <a:srgbClr val="231F20"/>
                </a:solidFill>
                <a:latin typeface="Calibri"/>
                <a:ea typeface="Calibri"/>
                <a:cs typeface="Calibri"/>
                <a:sym typeface="Calibri"/>
              </a:rPr>
              <a:t>opportunities and </a:t>
            </a:r>
            <a:r>
              <a:rPr lang="en-US" b="0" i="0" u="none" strike="noStrike" cap="none" dirty="0">
                <a:solidFill>
                  <a:srgbClr val="231F20"/>
                </a:solidFill>
                <a:latin typeface="Calibri"/>
                <a:ea typeface="Calibri"/>
                <a:cs typeface="Calibri"/>
                <a:sym typeface="Calibri"/>
              </a:rPr>
              <a:t>this is your chance to find out whether North Beckton is the right fit for you. </a:t>
            </a:r>
            <a:r>
              <a:rPr lang="en-US" b="0" i="0" u="none" strike="noStrike" cap="none" dirty="0" smtClean="0">
                <a:solidFill>
                  <a:srgbClr val="231F20"/>
                </a:solidFill>
                <a:latin typeface="Calibri"/>
                <a:ea typeface="Calibri"/>
                <a:cs typeface="Calibri"/>
                <a:sym typeface="Calibri"/>
              </a:rPr>
              <a:t>We would </a:t>
            </a:r>
            <a:r>
              <a:rPr lang="en-US" b="0" i="0" u="none" strike="noStrike" cap="none" dirty="0">
                <a:solidFill>
                  <a:srgbClr val="231F20"/>
                </a:solidFill>
                <a:latin typeface="Calibri"/>
                <a:ea typeface="Calibri"/>
                <a:cs typeface="Calibri"/>
                <a:sym typeface="Calibri"/>
              </a:rPr>
              <a:t>love  to have a chat about why this could be the next career move for </a:t>
            </a:r>
            <a:r>
              <a:rPr lang="en-US" b="0" i="0" u="none" strike="noStrike" cap="none" dirty="0" smtClean="0">
                <a:solidFill>
                  <a:srgbClr val="231F20"/>
                </a:solidFill>
                <a:latin typeface="Calibri"/>
                <a:ea typeface="Calibri"/>
                <a:cs typeface="Calibri"/>
                <a:sym typeface="Calibri"/>
              </a:rPr>
              <a:t>you so please </a:t>
            </a:r>
            <a:r>
              <a:rPr lang="en-US" dirty="0">
                <a:solidFill>
                  <a:srgbClr val="231F20"/>
                </a:solidFill>
                <a:latin typeface="Calibri"/>
                <a:ea typeface="Calibri"/>
                <a:cs typeface="Calibri"/>
                <a:sym typeface="Calibri"/>
              </a:rPr>
              <a:t>c</a:t>
            </a:r>
            <a:r>
              <a:rPr lang="en-US" b="0" i="0" u="none" strike="noStrike" cap="none" dirty="0" smtClean="0">
                <a:solidFill>
                  <a:srgbClr val="231F20"/>
                </a:solidFill>
                <a:latin typeface="Calibri"/>
                <a:ea typeface="Calibri"/>
                <a:cs typeface="Calibri"/>
                <a:sym typeface="Calibri"/>
              </a:rPr>
              <a:t>all </a:t>
            </a:r>
            <a:r>
              <a:rPr lang="en-US" b="0" i="0" u="none" strike="noStrike" cap="none" dirty="0">
                <a:solidFill>
                  <a:srgbClr val="231F20"/>
                </a:solidFill>
                <a:latin typeface="Calibri"/>
                <a:ea typeface="Calibri"/>
                <a:cs typeface="Calibri"/>
                <a:sym typeface="Calibri"/>
              </a:rPr>
              <a:t>on 020 8470 2339 </a:t>
            </a:r>
            <a:r>
              <a:rPr lang="en-US" b="0" i="0" u="none" strike="noStrike" cap="none" dirty="0" smtClean="0">
                <a:solidFill>
                  <a:srgbClr val="231F20"/>
                </a:solidFill>
                <a:latin typeface="Calibri"/>
                <a:ea typeface="Calibri"/>
                <a:cs typeface="Calibri"/>
                <a:sym typeface="Calibri"/>
              </a:rPr>
              <a:t>and </a:t>
            </a:r>
            <a:r>
              <a:rPr lang="en-GB" dirty="0">
                <a:solidFill>
                  <a:srgbClr val="231F20"/>
                </a:solidFill>
                <a:latin typeface="Calibri"/>
                <a:ea typeface="Calibri"/>
                <a:cs typeface="Calibri"/>
                <a:sym typeface="Calibri"/>
              </a:rPr>
              <a:t>ask to speak to </a:t>
            </a:r>
            <a:r>
              <a:rPr lang="en-GB" dirty="0" smtClean="0">
                <a:solidFill>
                  <a:srgbClr val="231F20"/>
                </a:solidFill>
                <a:latin typeface="Calibri"/>
                <a:ea typeface="Calibri"/>
                <a:cs typeface="Calibri"/>
                <a:sym typeface="Calibri"/>
              </a:rPr>
              <a:t>Alison Helm, </a:t>
            </a:r>
            <a:r>
              <a:rPr lang="en-GB" dirty="0">
                <a:solidFill>
                  <a:srgbClr val="231F20"/>
                </a:solidFill>
                <a:latin typeface="Calibri"/>
                <a:ea typeface="Calibri"/>
                <a:cs typeface="Calibri"/>
                <a:sym typeface="Calibri"/>
              </a:rPr>
              <a:t>our Head Teacher. </a:t>
            </a:r>
            <a:r>
              <a:rPr lang="en-GB" dirty="0" smtClean="0">
                <a:solidFill>
                  <a:srgbClr val="231F20"/>
                </a:solidFill>
                <a:latin typeface="Calibri"/>
                <a:ea typeface="Calibri"/>
                <a:cs typeface="Calibri"/>
                <a:sym typeface="Calibri"/>
              </a:rPr>
              <a:t>We can then talk </a:t>
            </a:r>
            <a:r>
              <a:rPr lang="en-GB" dirty="0">
                <a:solidFill>
                  <a:srgbClr val="231F20"/>
                </a:solidFill>
                <a:latin typeface="Calibri"/>
                <a:ea typeface="Calibri"/>
                <a:cs typeface="Calibri"/>
                <a:sym typeface="Calibri"/>
              </a:rPr>
              <a:t>about the </a:t>
            </a:r>
            <a:r>
              <a:rPr lang="en-GB" dirty="0" smtClean="0">
                <a:solidFill>
                  <a:srgbClr val="231F20"/>
                </a:solidFill>
                <a:latin typeface="Calibri"/>
                <a:ea typeface="Calibri"/>
                <a:cs typeface="Calibri"/>
                <a:sym typeface="Calibri"/>
              </a:rPr>
              <a:t>opportunities available </a:t>
            </a:r>
            <a:r>
              <a:rPr lang="en-GB" dirty="0">
                <a:solidFill>
                  <a:srgbClr val="231F20"/>
                </a:solidFill>
                <a:latin typeface="Calibri"/>
                <a:ea typeface="Calibri"/>
                <a:cs typeface="Calibri"/>
                <a:sym typeface="Calibri"/>
              </a:rPr>
              <a:t>and </a:t>
            </a:r>
            <a:r>
              <a:rPr lang="en-GB" dirty="0" smtClean="0">
                <a:solidFill>
                  <a:srgbClr val="231F20"/>
                </a:solidFill>
                <a:latin typeface="Calibri"/>
                <a:ea typeface="Calibri"/>
                <a:cs typeface="Calibri"/>
                <a:sym typeface="Calibri"/>
              </a:rPr>
              <a:t>you can get </a:t>
            </a:r>
            <a:r>
              <a:rPr lang="en-GB" dirty="0">
                <a:solidFill>
                  <a:srgbClr val="231F20"/>
                </a:solidFill>
                <a:latin typeface="Calibri"/>
                <a:ea typeface="Calibri"/>
                <a:cs typeface="Calibri"/>
                <a:sym typeface="Calibri"/>
              </a:rPr>
              <a:t>a feel for  whether </a:t>
            </a:r>
            <a:r>
              <a:rPr lang="en-GB" dirty="0" smtClean="0">
                <a:solidFill>
                  <a:srgbClr val="231F20"/>
                </a:solidFill>
                <a:latin typeface="Calibri"/>
                <a:ea typeface="Calibri"/>
                <a:cs typeface="Calibri"/>
                <a:sym typeface="Calibri"/>
              </a:rPr>
              <a:t>North Beckton might be the  </a:t>
            </a:r>
            <a:r>
              <a:rPr lang="en-GB" dirty="0">
                <a:solidFill>
                  <a:srgbClr val="231F20"/>
                </a:solidFill>
                <a:latin typeface="Calibri"/>
                <a:ea typeface="Calibri"/>
                <a:cs typeface="Calibri"/>
                <a:sym typeface="Calibri"/>
              </a:rPr>
              <a:t>right for you.</a:t>
            </a:r>
            <a:endParaRPr lang="en-GB" dirty="0">
              <a:solidFill>
                <a:schemeClr val="dk1"/>
              </a:solidFill>
              <a:latin typeface="Calibri"/>
              <a:ea typeface="Calibri"/>
              <a:cs typeface="Calibri"/>
              <a:sym typeface="Calibri"/>
            </a:endParaRPr>
          </a:p>
          <a:p>
            <a:pPr marL="12700" marR="5080" lvl="0" indent="0" algn="just"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alibri"/>
              <a:ea typeface="Calibri"/>
              <a:cs typeface="Calibri"/>
              <a:sym typeface="Calibri"/>
            </a:endParaRPr>
          </a:p>
        </p:txBody>
      </p:sp>
      <p:sp>
        <p:nvSpPr>
          <p:cNvPr id="103" name="Google Shape;103;p10"/>
          <p:cNvSpPr txBox="1"/>
          <p:nvPr/>
        </p:nvSpPr>
        <p:spPr>
          <a:xfrm>
            <a:off x="1507554" y="6449739"/>
            <a:ext cx="3722370" cy="399097"/>
          </a:xfrm>
          <a:prstGeom prst="rect">
            <a:avLst/>
          </a:prstGeom>
          <a:noFill/>
          <a:ln>
            <a:noFill/>
          </a:ln>
        </p:spPr>
        <p:txBody>
          <a:bodyPr spcFirstLastPara="1" wrap="square" lIns="0" tIns="12700" rIns="0" bIns="0" anchor="t" anchorCtr="0">
            <a:noAutofit/>
          </a:bodyPr>
          <a:lstStyle/>
          <a:p>
            <a:pPr marL="12700" marR="0" lvl="0" indent="0" algn="ctr" rtl="0">
              <a:lnSpc>
                <a:spcPct val="100000"/>
              </a:lnSpc>
              <a:spcBef>
                <a:spcPts val="0"/>
              </a:spcBef>
              <a:spcAft>
                <a:spcPts val="0"/>
              </a:spcAft>
              <a:buClr>
                <a:srgbClr val="000000"/>
              </a:buClr>
              <a:buSzPts val="1100"/>
              <a:buFont typeface="Arial"/>
              <a:buNone/>
            </a:pPr>
            <a:r>
              <a:rPr lang="en-US" sz="1100" b="0" i="0" u="none" strike="noStrike" cap="none" dirty="0">
                <a:solidFill>
                  <a:srgbClr val="231F20"/>
                </a:solidFill>
                <a:latin typeface="Calibri"/>
                <a:ea typeface="Calibri"/>
                <a:cs typeface="Calibri"/>
                <a:sym typeface="Calibri"/>
              </a:rPr>
              <a:t>To apply, visit </a:t>
            </a:r>
            <a:r>
              <a:rPr lang="en-US" sz="1100" b="0" i="0" u="sng" strike="noStrike" cap="none" dirty="0">
                <a:solidFill>
                  <a:schemeClr val="hlink"/>
                </a:solidFill>
                <a:latin typeface="Calibri"/>
                <a:ea typeface="Calibri"/>
                <a:cs typeface="Calibri"/>
                <a:sym typeface="Calibri"/>
                <a:hlinkClick r:id="rId3"/>
              </a:rPr>
              <a:t>www.jobsgopublic.com </a:t>
            </a:r>
            <a:r>
              <a:rPr lang="en-US" sz="1100" b="0" i="0" u="none" strike="noStrike" cap="none" dirty="0">
                <a:solidFill>
                  <a:srgbClr val="231F20"/>
                </a:solidFill>
                <a:latin typeface="Calibri"/>
                <a:ea typeface="Calibri"/>
                <a:cs typeface="Calibri"/>
                <a:sym typeface="Calibri"/>
              </a:rPr>
              <a:t>and search for ‘NorthBeckton'.</a:t>
            </a:r>
            <a:endParaRPr sz="1100" b="0" i="0" u="none" strike="noStrike" cap="none" dirty="0">
              <a:solidFill>
                <a:schemeClr val="dk1"/>
              </a:solidFill>
              <a:latin typeface="Calibri"/>
              <a:ea typeface="Calibri"/>
              <a:cs typeface="Calibri"/>
              <a:sym typeface="Calibri"/>
            </a:endParaRPr>
          </a:p>
        </p:txBody>
      </p:sp>
      <p:sp>
        <p:nvSpPr>
          <p:cNvPr id="104" name="Google Shape;104;p10"/>
          <p:cNvSpPr/>
          <p:nvPr/>
        </p:nvSpPr>
        <p:spPr>
          <a:xfrm>
            <a:off x="0" y="7102805"/>
            <a:ext cx="10692130" cy="457200"/>
          </a:xfrm>
          <a:custGeom>
            <a:avLst/>
            <a:gdLst/>
            <a:ahLst/>
            <a:cxnLst/>
            <a:rect l="l" t="t" r="r" b="b"/>
            <a:pathLst>
              <a:path w="10692130" h="457200" extrusionOk="0">
                <a:moveTo>
                  <a:pt x="0" y="457200"/>
                </a:moveTo>
                <a:lnTo>
                  <a:pt x="10692003" y="457200"/>
                </a:lnTo>
                <a:lnTo>
                  <a:pt x="10692003" y="0"/>
                </a:lnTo>
                <a:lnTo>
                  <a:pt x="0" y="0"/>
                </a:lnTo>
                <a:lnTo>
                  <a:pt x="0" y="4572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05" name="Google Shape;105;p10"/>
          <p:cNvSpPr txBox="1"/>
          <p:nvPr/>
        </p:nvSpPr>
        <p:spPr>
          <a:xfrm>
            <a:off x="478815" y="7242505"/>
            <a:ext cx="3231515" cy="177800"/>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North Beckton Primary School, Harrier Way, London E6 5XG</a:t>
            </a:r>
            <a:endParaRPr sz="1000" b="0" i="0" u="none" strike="noStrike" cap="none" dirty="0">
              <a:solidFill>
                <a:schemeClr val="dk1"/>
              </a:solidFill>
              <a:latin typeface="Calibri"/>
              <a:ea typeface="Calibri"/>
              <a:cs typeface="Calibri"/>
              <a:sym typeface="Calibri"/>
            </a:endParaRPr>
          </a:p>
        </p:txBody>
      </p:sp>
      <p:sp>
        <p:nvSpPr>
          <p:cNvPr id="106" name="Google Shape;106;p10"/>
          <p:cNvSpPr txBox="1"/>
          <p:nvPr/>
        </p:nvSpPr>
        <p:spPr>
          <a:xfrm>
            <a:off x="4285450" y="7218197"/>
            <a:ext cx="993140" cy="177800"/>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Tel: 020 7473 3344</a:t>
            </a:r>
            <a:endParaRPr sz="1000" b="0" i="0" u="none" strike="noStrike" cap="none" dirty="0">
              <a:solidFill>
                <a:schemeClr val="dk1"/>
              </a:solidFill>
              <a:latin typeface="Calibri"/>
              <a:ea typeface="Calibri"/>
              <a:cs typeface="Calibri"/>
              <a:sym typeface="Calibri"/>
            </a:endParaRPr>
          </a:p>
        </p:txBody>
      </p:sp>
      <p:sp>
        <p:nvSpPr>
          <p:cNvPr id="107" name="Google Shape;107;p10"/>
          <p:cNvSpPr txBox="1"/>
          <p:nvPr/>
        </p:nvSpPr>
        <p:spPr>
          <a:xfrm>
            <a:off x="5750522" y="7218197"/>
            <a:ext cx="2009139"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E: info@northbeckton.newham.sch.uk</a:t>
            </a:r>
            <a:endParaRPr sz="1000" b="0" i="0" u="none" strike="noStrike" cap="none" dirty="0">
              <a:solidFill>
                <a:schemeClr val="dk1"/>
              </a:solidFill>
              <a:latin typeface="Calibri"/>
              <a:ea typeface="Calibri"/>
              <a:cs typeface="Calibri"/>
              <a:sym typeface="Calibri"/>
            </a:endParaRPr>
          </a:p>
        </p:txBody>
      </p:sp>
      <p:sp>
        <p:nvSpPr>
          <p:cNvPr id="108" name="Google Shape;108;p10"/>
          <p:cNvSpPr txBox="1"/>
          <p:nvPr/>
        </p:nvSpPr>
        <p:spPr>
          <a:xfrm>
            <a:off x="8608530" y="7218197"/>
            <a:ext cx="1899920"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www.northbeckton.newham.sch.uk</a:t>
            </a:r>
            <a:endParaRPr sz="1000" b="0" i="0" u="none" strike="noStrike" cap="none" dirty="0">
              <a:solidFill>
                <a:schemeClr val="dk1"/>
              </a:solidFill>
              <a:latin typeface="Calibri"/>
              <a:ea typeface="Calibri"/>
              <a:cs typeface="Calibri"/>
              <a:sym typeface="Calibri"/>
            </a:endParaRPr>
          </a:p>
        </p:txBody>
      </p:sp>
      <p:sp>
        <p:nvSpPr>
          <p:cNvPr id="109" name="Google Shape;109;p10"/>
          <p:cNvSpPr/>
          <p:nvPr/>
        </p:nvSpPr>
        <p:spPr>
          <a:xfrm>
            <a:off x="7016750" y="404342"/>
            <a:ext cx="3675253" cy="5318442"/>
          </a:xfrm>
          <a:prstGeom prst="rect">
            <a:avLst/>
          </a:prstGeom>
          <a:blipFill rotWithShape="1">
            <a:blip r:embed="rId4">
              <a:alphaModFix/>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10" name="Google Shape;110;p10"/>
          <p:cNvSpPr/>
          <p:nvPr/>
        </p:nvSpPr>
        <p:spPr>
          <a:xfrm>
            <a:off x="6350" y="6350"/>
            <a:ext cx="10685780" cy="444500"/>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11" name="Google Shape;111;p10"/>
          <p:cNvSpPr/>
          <p:nvPr/>
        </p:nvSpPr>
        <p:spPr>
          <a:xfrm>
            <a:off x="7016750" y="5681167"/>
            <a:ext cx="3573779" cy="1436370"/>
          </a:xfrm>
          <a:custGeom>
            <a:avLst/>
            <a:gdLst/>
            <a:ahLst/>
            <a:cxnLst/>
            <a:rect l="l" t="t" r="r" b="b"/>
            <a:pathLst>
              <a:path w="3573779" h="1436370" extrusionOk="0">
                <a:moveTo>
                  <a:pt x="0" y="1435760"/>
                </a:moveTo>
                <a:lnTo>
                  <a:pt x="3573653" y="1435760"/>
                </a:lnTo>
                <a:lnTo>
                  <a:pt x="3573653" y="0"/>
                </a:lnTo>
                <a:lnTo>
                  <a:pt x="0" y="0"/>
                </a:lnTo>
                <a:lnTo>
                  <a:pt x="0" y="143576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12" name="Google Shape;112;p10"/>
          <p:cNvSpPr txBox="1"/>
          <p:nvPr/>
        </p:nvSpPr>
        <p:spPr>
          <a:xfrm>
            <a:off x="7086600" y="5906432"/>
            <a:ext cx="3503676" cy="1021277"/>
          </a:xfrm>
          <a:prstGeom prst="rect">
            <a:avLst/>
          </a:prstGeom>
          <a:noFill/>
          <a:ln>
            <a:noFill/>
          </a:ln>
        </p:spPr>
        <p:txBody>
          <a:bodyPr spcFirstLastPara="1" wrap="square" lIns="0" tIns="12700" rIns="0" bIns="0" anchor="t" anchorCtr="0">
            <a:noAutofit/>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dirty="0">
                <a:solidFill>
                  <a:srgbClr val="FFFFFF"/>
                </a:solidFill>
                <a:latin typeface="Calibri"/>
                <a:ea typeface="Calibri"/>
                <a:cs typeface="Calibri"/>
                <a:sym typeface="Calibri"/>
              </a:rPr>
              <a:t>‘The considerable work undertaken by the Head and her staff to put the curriculum on a proper footing has revitalized </a:t>
            </a:r>
            <a:r>
              <a:rPr lang="en-US" sz="1500" b="0" i="0" u="none" strike="noStrike" cap="none" dirty="0" smtClean="0">
                <a:solidFill>
                  <a:srgbClr val="FFFFFF"/>
                </a:solidFill>
                <a:latin typeface="Calibri"/>
                <a:ea typeface="Calibri"/>
                <a:cs typeface="Calibri"/>
                <a:sym typeface="Calibri"/>
              </a:rPr>
              <a:t>teaching.’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dirty="0">
                <a:solidFill>
                  <a:srgbClr val="FFFFFF"/>
                </a:solidFill>
                <a:latin typeface="Calibri"/>
                <a:ea typeface="Calibri"/>
                <a:cs typeface="Calibri"/>
                <a:sym typeface="Calibri"/>
              </a:rPr>
              <a:t>HMI </a:t>
            </a:r>
            <a:r>
              <a:rPr lang="en-US" sz="1500" b="0" i="0" u="none" strike="noStrike" cap="none" dirty="0" smtClean="0">
                <a:solidFill>
                  <a:srgbClr val="FF0000"/>
                </a:solidFill>
                <a:latin typeface="Calibri"/>
                <a:ea typeface="Calibri"/>
                <a:cs typeface="Calibri"/>
                <a:sym typeface="Calibri"/>
              </a:rPr>
              <a:t>[</a:t>
            </a:r>
            <a:r>
              <a:rPr lang="en-US" sz="1500" dirty="0" smtClean="0">
                <a:solidFill>
                  <a:srgbClr val="FF0000"/>
                </a:solidFill>
                <a:latin typeface="Calibri"/>
                <a:ea typeface="Calibri"/>
                <a:cs typeface="Calibri"/>
                <a:sym typeface="Calibri"/>
              </a:rPr>
              <a:t>May 2018</a:t>
            </a:r>
            <a:r>
              <a:rPr lang="en-US" sz="1500" b="0" i="0" u="none" strike="noStrike" cap="none" dirty="0" smtClean="0">
                <a:solidFill>
                  <a:srgbClr val="FF0000"/>
                </a:solidFill>
                <a:latin typeface="Calibri"/>
                <a:ea typeface="Calibri"/>
                <a:cs typeface="Calibri"/>
                <a:sym typeface="Calibri"/>
              </a:rPr>
              <a:t>]</a:t>
            </a:r>
            <a:endParaRPr sz="1500" b="0" i="0" u="none" strike="noStrike" cap="none" dirty="0">
              <a:solidFill>
                <a:srgbClr val="FF0000"/>
              </a:solidFill>
              <a:latin typeface="Calibri"/>
              <a:ea typeface="Calibri"/>
              <a:cs typeface="Calibri"/>
              <a:sym typeface="Calibri"/>
            </a:endParaRPr>
          </a:p>
        </p:txBody>
      </p:sp>
      <p:sp>
        <p:nvSpPr>
          <p:cNvPr id="113" name="Google Shape;113;p10"/>
          <p:cNvSpPr/>
          <p:nvPr/>
        </p:nvSpPr>
        <p:spPr>
          <a:xfrm>
            <a:off x="10590403" y="5672658"/>
            <a:ext cx="101600" cy="1475740"/>
          </a:xfrm>
          <a:custGeom>
            <a:avLst/>
            <a:gdLst/>
            <a:ahLst/>
            <a:cxnLst/>
            <a:rect l="l" t="t" r="r" b="b"/>
            <a:pathLst>
              <a:path w="101600" h="1475740" extrusionOk="0">
                <a:moveTo>
                  <a:pt x="0" y="1475371"/>
                </a:moveTo>
                <a:lnTo>
                  <a:pt x="101600" y="1475371"/>
                </a:lnTo>
                <a:lnTo>
                  <a:pt x="101600" y="0"/>
                </a:lnTo>
                <a:lnTo>
                  <a:pt x="0" y="0"/>
                </a:lnTo>
                <a:lnTo>
                  <a:pt x="0" y="1475371"/>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2" name="TextBox 1"/>
          <p:cNvSpPr txBox="1"/>
          <p:nvPr/>
        </p:nvSpPr>
        <p:spPr>
          <a:xfrm>
            <a:off x="1390433" y="2890472"/>
            <a:ext cx="4639794" cy="867802"/>
          </a:xfrm>
          <a:prstGeom prst="rect">
            <a:avLst/>
          </a:prstGeom>
          <a:noFill/>
        </p:spPr>
        <p:txBody>
          <a:bodyPr wrap="square" rtlCol="0">
            <a:spAutoFit/>
          </a:bodyPr>
          <a:lstStyle/>
          <a:p>
            <a:pPr marR="151765" lvl="0">
              <a:lnSpc>
                <a:spcPct val="115833"/>
              </a:lnSpc>
              <a:spcBef>
                <a:spcPts val="85"/>
              </a:spcBef>
              <a:buClr>
                <a:srgbClr val="25408F"/>
              </a:buClr>
              <a:buSzPts val="1200"/>
            </a:pPr>
            <a:r>
              <a:rPr lang="en-GB" b="1" dirty="0">
                <a:solidFill>
                  <a:srgbClr val="FF0000"/>
                </a:solidFill>
                <a:latin typeface="Calibri"/>
                <a:ea typeface="Calibri"/>
                <a:cs typeface="Calibri"/>
                <a:sym typeface="Calibri"/>
              </a:rPr>
              <a:t>Closing date for applications:  </a:t>
            </a:r>
            <a:r>
              <a:rPr lang="en-GB" b="1" dirty="0" smtClean="0">
                <a:solidFill>
                  <a:srgbClr val="FF0000"/>
                </a:solidFill>
                <a:latin typeface="Calibri"/>
                <a:ea typeface="Calibri"/>
                <a:cs typeface="Calibri"/>
                <a:sym typeface="Calibri"/>
              </a:rPr>
              <a:t>Friday 24th </a:t>
            </a:r>
            <a:r>
              <a:rPr lang="en-GB" b="1" dirty="0">
                <a:solidFill>
                  <a:srgbClr val="FF0000"/>
                </a:solidFill>
                <a:latin typeface="Calibri"/>
                <a:ea typeface="Calibri"/>
                <a:cs typeface="Calibri"/>
                <a:sym typeface="Calibri"/>
              </a:rPr>
              <a:t>April 2020</a:t>
            </a:r>
          </a:p>
          <a:p>
            <a:pPr marR="151765" lvl="0">
              <a:lnSpc>
                <a:spcPct val="115833"/>
              </a:lnSpc>
              <a:spcBef>
                <a:spcPts val="85"/>
              </a:spcBef>
              <a:buClr>
                <a:srgbClr val="25408F"/>
              </a:buClr>
              <a:buSzPts val="1200"/>
            </a:pPr>
            <a:r>
              <a:rPr lang="en-GB" b="1" dirty="0">
                <a:solidFill>
                  <a:srgbClr val="FF0000"/>
                </a:solidFill>
                <a:latin typeface="Calibri"/>
                <a:ea typeface="Calibri"/>
                <a:cs typeface="Calibri"/>
                <a:sym typeface="Calibri"/>
              </a:rPr>
              <a:t>Shortlisting: Tuesday 28th April 2020</a:t>
            </a:r>
          </a:p>
          <a:p>
            <a:pPr marR="151765" lvl="0">
              <a:lnSpc>
                <a:spcPct val="115833"/>
              </a:lnSpc>
              <a:spcBef>
                <a:spcPts val="85"/>
              </a:spcBef>
              <a:buClr>
                <a:srgbClr val="25408F"/>
              </a:buClr>
              <a:buSzPts val="1200"/>
            </a:pPr>
            <a:r>
              <a:rPr lang="en-GB" b="1" dirty="0">
                <a:solidFill>
                  <a:srgbClr val="FF0000"/>
                </a:solidFill>
                <a:latin typeface="Calibri"/>
                <a:ea typeface="Calibri"/>
                <a:cs typeface="Calibri"/>
                <a:sym typeface="Calibri"/>
              </a:rPr>
              <a:t>(Virtual) </a:t>
            </a:r>
            <a:r>
              <a:rPr lang="en-GB" b="1" dirty="0" smtClean="0">
                <a:solidFill>
                  <a:srgbClr val="FF0000"/>
                </a:solidFill>
                <a:latin typeface="Calibri"/>
                <a:ea typeface="Calibri"/>
                <a:cs typeface="Calibri"/>
                <a:sym typeface="Calibri"/>
              </a:rPr>
              <a:t>Interviews: w/c </a:t>
            </a:r>
            <a:r>
              <a:rPr lang="en-GB" b="1" dirty="0">
                <a:solidFill>
                  <a:srgbClr val="FF0000"/>
                </a:solidFill>
                <a:latin typeface="Calibri"/>
                <a:ea typeface="Calibri"/>
                <a:cs typeface="Calibri"/>
                <a:sym typeface="Calibri"/>
              </a:rPr>
              <a:t>4th May 2020</a:t>
            </a:r>
            <a:endParaRPr lang="en-GB" b="1" dirty="0">
              <a:solidFill>
                <a:srgbClr val="FF0000"/>
              </a:solidFill>
              <a:latin typeface="Calibri"/>
              <a:ea typeface="Calibri"/>
              <a:cs typeface="Calibri"/>
              <a:sym typeface="Calibri"/>
            </a:endParaRPr>
          </a:p>
        </p:txBody>
      </p:sp>
      <p:sp>
        <p:nvSpPr>
          <p:cNvPr id="21" name="Google Shape;121;p11"/>
          <p:cNvSpPr txBox="1">
            <a:spLocks noGrp="1"/>
          </p:cNvSpPr>
          <p:nvPr>
            <p:ph type="title"/>
          </p:nvPr>
        </p:nvSpPr>
        <p:spPr>
          <a:xfrm>
            <a:off x="-2437059" y="561383"/>
            <a:ext cx="8819536" cy="421640"/>
          </a:xfrm>
          <a:prstGeom prst="rect">
            <a:avLst/>
          </a:prstGeom>
          <a:noFill/>
          <a:ln>
            <a:noFill/>
          </a:ln>
        </p:spPr>
        <p:txBody>
          <a:bodyPr spcFirstLastPara="1" wrap="square" lIns="0" tIns="12700" rIns="0" bIns="0" anchor="t" anchorCtr="0">
            <a:noAutofit/>
          </a:bodyPr>
          <a:lstStyle/>
          <a:p>
            <a:pPr marL="3502025" lvl="0" indent="0" algn="l" rtl="0">
              <a:lnSpc>
                <a:spcPct val="100000"/>
              </a:lnSpc>
              <a:spcBef>
                <a:spcPts val="0"/>
              </a:spcBef>
              <a:spcAft>
                <a:spcPts val="0"/>
              </a:spcAft>
              <a:buSzPts val="1400"/>
              <a:buNone/>
            </a:pPr>
            <a:r>
              <a:rPr lang="en-US" dirty="0">
                <a:solidFill>
                  <a:srgbClr val="FF0000"/>
                </a:solidFill>
              </a:rPr>
              <a:t>Opportunities for </a:t>
            </a:r>
            <a:r>
              <a:rPr lang="en-US" dirty="0" smtClean="0">
                <a:solidFill>
                  <a:srgbClr val="FF0000"/>
                </a:solidFill>
              </a:rPr>
              <a:t>inspirational teachers</a:t>
            </a:r>
            <a:endParaRPr dirty="0">
              <a:solidFill>
                <a:srgbClr val="FF0000"/>
              </a:solidFill>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4082" y="6417070"/>
            <a:ext cx="1792287"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17"/>
        <p:cNvGrpSpPr/>
        <p:nvPr/>
      </p:nvGrpSpPr>
      <p:grpSpPr>
        <a:xfrm>
          <a:off x="0" y="0"/>
          <a:ext cx="0" cy="0"/>
          <a:chOff x="0" y="0"/>
          <a:chExt cx="0" cy="0"/>
        </a:xfrm>
      </p:grpSpPr>
      <p:sp>
        <p:nvSpPr>
          <p:cNvPr id="118" name="Google Shape;118;p11"/>
          <p:cNvSpPr/>
          <p:nvPr/>
        </p:nvSpPr>
        <p:spPr>
          <a:xfrm>
            <a:off x="29457" y="7148029"/>
            <a:ext cx="0" cy="412115"/>
          </a:xfrm>
          <a:custGeom>
            <a:avLst/>
            <a:gdLst/>
            <a:ahLst/>
            <a:cxnLst/>
            <a:rect l="l" t="t" r="r" b="b"/>
            <a:pathLst>
              <a:path w="120000" h="412115" extrusionOk="0">
                <a:moveTo>
                  <a:pt x="0" y="0"/>
                </a:moveTo>
                <a:lnTo>
                  <a:pt x="0" y="411975"/>
                </a:lnTo>
              </a:path>
            </a:pathLst>
          </a:custGeom>
          <a:noFill/>
          <a:ln w="58900" cap="flat" cmpd="sng">
            <a:solidFill>
              <a:srgbClr val="25408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19" name="Google Shape;119;p11"/>
          <p:cNvSpPr/>
          <p:nvPr/>
        </p:nvSpPr>
        <p:spPr>
          <a:xfrm>
            <a:off x="0" y="404342"/>
            <a:ext cx="6350" cy="5318442"/>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20" name="Google Shape;120;p11"/>
          <p:cNvSpPr/>
          <p:nvPr/>
        </p:nvSpPr>
        <p:spPr>
          <a:xfrm>
            <a:off x="0" y="6350"/>
            <a:ext cx="6350" cy="444500"/>
          </a:xfrm>
          <a:custGeom>
            <a:avLst/>
            <a:gdLst/>
            <a:ahLst/>
            <a:cxnLst/>
            <a:rect l="l" t="t" r="r" b="b"/>
            <a:pathLst>
              <a:path w="6350" h="444500" extrusionOk="0">
                <a:moveTo>
                  <a:pt x="0" y="444500"/>
                </a:moveTo>
                <a:lnTo>
                  <a:pt x="6350" y="444500"/>
                </a:lnTo>
                <a:lnTo>
                  <a:pt x="635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21" name="Google Shape;121;p11"/>
          <p:cNvSpPr txBox="1">
            <a:spLocks noGrp="1"/>
          </p:cNvSpPr>
          <p:nvPr>
            <p:ph type="title"/>
          </p:nvPr>
        </p:nvSpPr>
        <p:spPr>
          <a:xfrm>
            <a:off x="1150374" y="679939"/>
            <a:ext cx="8819536" cy="421640"/>
          </a:xfrm>
          <a:prstGeom prst="rect">
            <a:avLst/>
          </a:prstGeom>
          <a:noFill/>
          <a:ln>
            <a:noFill/>
          </a:ln>
        </p:spPr>
        <p:txBody>
          <a:bodyPr spcFirstLastPara="1" wrap="square" lIns="0" tIns="12700" rIns="0" bIns="0" anchor="t" anchorCtr="0">
            <a:noAutofit/>
          </a:bodyPr>
          <a:lstStyle/>
          <a:p>
            <a:pPr marL="3502025" lvl="0" indent="0" algn="l" rtl="0">
              <a:lnSpc>
                <a:spcPct val="100000"/>
              </a:lnSpc>
              <a:spcBef>
                <a:spcPts val="0"/>
              </a:spcBef>
              <a:spcAft>
                <a:spcPts val="0"/>
              </a:spcAft>
              <a:buSzPts val="1400"/>
              <a:buNone/>
            </a:pPr>
            <a:r>
              <a:rPr lang="en-US" dirty="0">
                <a:solidFill>
                  <a:srgbClr val="FF0000"/>
                </a:solidFill>
              </a:rPr>
              <a:t>Opportunities for </a:t>
            </a:r>
            <a:r>
              <a:rPr lang="en-US" dirty="0" smtClean="0">
                <a:solidFill>
                  <a:srgbClr val="FF0000"/>
                </a:solidFill>
              </a:rPr>
              <a:t>inspirational teachers</a:t>
            </a:r>
            <a:endParaRPr dirty="0">
              <a:solidFill>
                <a:srgbClr val="FF0000"/>
              </a:solidFill>
            </a:endParaRPr>
          </a:p>
        </p:txBody>
      </p:sp>
      <p:sp>
        <p:nvSpPr>
          <p:cNvPr id="122" name="Google Shape;122;p11"/>
          <p:cNvSpPr/>
          <p:nvPr/>
        </p:nvSpPr>
        <p:spPr>
          <a:xfrm>
            <a:off x="6350" y="7110577"/>
            <a:ext cx="10685780" cy="449580"/>
          </a:xfrm>
          <a:custGeom>
            <a:avLst/>
            <a:gdLst/>
            <a:ahLst/>
            <a:cxnLst/>
            <a:rect l="l" t="t" r="r" b="b"/>
            <a:pathLst>
              <a:path w="10685780" h="449579" extrusionOk="0">
                <a:moveTo>
                  <a:pt x="0" y="449427"/>
                </a:moveTo>
                <a:lnTo>
                  <a:pt x="10685640" y="449427"/>
                </a:lnTo>
                <a:lnTo>
                  <a:pt x="10685640" y="0"/>
                </a:lnTo>
                <a:lnTo>
                  <a:pt x="0" y="0"/>
                </a:lnTo>
                <a:lnTo>
                  <a:pt x="0" y="449427"/>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23" name="Google Shape;123;p11"/>
          <p:cNvSpPr txBox="1"/>
          <p:nvPr/>
        </p:nvSpPr>
        <p:spPr>
          <a:xfrm>
            <a:off x="267776" y="7212863"/>
            <a:ext cx="3162935" cy="177800"/>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North Beckton Primary School, Harrier Way, London E6 5XG</a:t>
            </a:r>
            <a:endParaRPr sz="1000" b="0" i="0" u="none" strike="noStrike" cap="none" dirty="0">
              <a:solidFill>
                <a:schemeClr val="dk1"/>
              </a:solidFill>
              <a:latin typeface="Calibri"/>
              <a:ea typeface="Calibri"/>
              <a:cs typeface="Calibri"/>
              <a:sym typeface="Calibri"/>
            </a:endParaRPr>
          </a:p>
        </p:txBody>
      </p:sp>
      <p:sp>
        <p:nvSpPr>
          <p:cNvPr id="124" name="Google Shape;124;p11"/>
          <p:cNvSpPr txBox="1"/>
          <p:nvPr/>
        </p:nvSpPr>
        <p:spPr>
          <a:xfrm>
            <a:off x="4234078" y="7212863"/>
            <a:ext cx="993140" cy="177800"/>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Tel: 020 7473 3344</a:t>
            </a:r>
            <a:endParaRPr sz="1000" b="0" i="0" u="none" strike="noStrike" cap="none" dirty="0">
              <a:solidFill>
                <a:schemeClr val="dk1"/>
              </a:solidFill>
              <a:latin typeface="Calibri"/>
              <a:ea typeface="Calibri"/>
              <a:cs typeface="Calibri"/>
              <a:sym typeface="Calibri"/>
            </a:endParaRPr>
          </a:p>
        </p:txBody>
      </p:sp>
      <p:sp>
        <p:nvSpPr>
          <p:cNvPr id="125" name="Google Shape;125;p11"/>
          <p:cNvSpPr txBox="1"/>
          <p:nvPr/>
        </p:nvSpPr>
        <p:spPr>
          <a:xfrm>
            <a:off x="5699150" y="7212863"/>
            <a:ext cx="2009139"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E: info@northbeckton.newham.sch.uk</a:t>
            </a:r>
            <a:endParaRPr sz="1000" b="0" i="0" u="none" strike="noStrike" cap="none" dirty="0">
              <a:solidFill>
                <a:schemeClr val="dk1"/>
              </a:solidFill>
              <a:latin typeface="Calibri"/>
              <a:ea typeface="Calibri"/>
              <a:cs typeface="Calibri"/>
              <a:sym typeface="Calibri"/>
            </a:endParaRPr>
          </a:p>
        </p:txBody>
      </p:sp>
      <p:sp>
        <p:nvSpPr>
          <p:cNvPr id="126" name="Google Shape;126;p11"/>
          <p:cNvSpPr txBox="1"/>
          <p:nvPr/>
        </p:nvSpPr>
        <p:spPr>
          <a:xfrm>
            <a:off x="8557159" y="7212863"/>
            <a:ext cx="1899920" cy="166712"/>
          </a:xfrm>
          <a:prstGeom prst="rect">
            <a:avLst/>
          </a:prstGeom>
          <a:noFill/>
          <a:ln>
            <a:noFill/>
          </a:ln>
        </p:spPr>
        <p:txBody>
          <a:bodyPr spcFirstLastPara="1" wrap="square" lIns="0" tIns="12700" rIns="0" bIns="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dirty="0">
                <a:solidFill>
                  <a:srgbClr val="FFFFFF"/>
                </a:solidFill>
                <a:latin typeface="Calibri"/>
                <a:ea typeface="Calibri"/>
                <a:cs typeface="Calibri"/>
                <a:sym typeface="Calibri"/>
              </a:rPr>
              <a:t>www.northbeckton.newham.sch.uk</a:t>
            </a:r>
            <a:endParaRPr sz="1000" b="0" i="0" u="none" strike="noStrike" cap="none" dirty="0">
              <a:solidFill>
                <a:schemeClr val="dk1"/>
              </a:solidFill>
              <a:latin typeface="Calibri"/>
              <a:ea typeface="Calibri"/>
              <a:cs typeface="Calibri"/>
              <a:sym typeface="Calibri"/>
            </a:endParaRPr>
          </a:p>
        </p:txBody>
      </p:sp>
      <p:sp>
        <p:nvSpPr>
          <p:cNvPr id="127" name="Google Shape;127;p11"/>
          <p:cNvSpPr/>
          <p:nvPr/>
        </p:nvSpPr>
        <p:spPr>
          <a:xfrm>
            <a:off x="6350" y="0"/>
            <a:ext cx="10685780" cy="450850"/>
          </a:xfrm>
          <a:custGeom>
            <a:avLst/>
            <a:gdLst/>
            <a:ahLst/>
            <a:cxnLst/>
            <a:rect l="l" t="t" r="r" b="b"/>
            <a:pathLst>
              <a:path w="10685780" h="450850" extrusionOk="0">
                <a:moveTo>
                  <a:pt x="0" y="450850"/>
                </a:moveTo>
                <a:lnTo>
                  <a:pt x="10685640" y="450850"/>
                </a:lnTo>
                <a:lnTo>
                  <a:pt x="10685640" y="0"/>
                </a:lnTo>
                <a:lnTo>
                  <a:pt x="0" y="0"/>
                </a:lnTo>
                <a:lnTo>
                  <a:pt x="0" y="45085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28" name="Google Shape;128;p11"/>
          <p:cNvSpPr txBox="1"/>
          <p:nvPr/>
        </p:nvSpPr>
        <p:spPr>
          <a:xfrm>
            <a:off x="4235450" y="1366684"/>
            <a:ext cx="5616473" cy="138635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200"/>
              <a:buFont typeface="Arial"/>
              <a:buNone/>
            </a:pPr>
            <a:r>
              <a:rPr lang="en-US" b="0" i="0" u="sng" strike="noStrike" cap="none" dirty="0">
                <a:solidFill>
                  <a:srgbClr val="231F20"/>
                </a:solidFill>
                <a:latin typeface="Calibri"/>
                <a:ea typeface="Calibri"/>
                <a:cs typeface="Calibri"/>
                <a:sym typeface="Calibri"/>
              </a:rPr>
              <a:t>We need </a:t>
            </a:r>
            <a:r>
              <a:rPr lang="en-US" u="sng" dirty="0" smtClean="0">
                <a:solidFill>
                  <a:srgbClr val="231F20"/>
                </a:solidFill>
                <a:latin typeface="Calibri"/>
                <a:ea typeface="Calibri"/>
                <a:cs typeface="Calibri"/>
                <a:sym typeface="Calibri"/>
              </a:rPr>
              <a:t>teachers</a:t>
            </a:r>
            <a:r>
              <a:rPr lang="en-US" b="0" i="0" u="sng" strike="noStrike" cap="none" dirty="0" smtClean="0">
                <a:solidFill>
                  <a:srgbClr val="231F20"/>
                </a:solidFill>
                <a:latin typeface="Calibri"/>
                <a:ea typeface="Calibri"/>
                <a:cs typeface="Calibri"/>
                <a:sym typeface="Calibri"/>
              </a:rPr>
              <a:t> </a:t>
            </a:r>
            <a:r>
              <a:rPr lang="en-US" b="0" i="0" u="sng" strike="noStrike" cap="none" dirty="0">
                <a:solidFill>
                  <a:srgbClr val="231F20"/>
                </a:solidFill>
                <a:latin typeface="Calibri"/>
                <a:ea typeface="Calibri"/>
                <a:cs typeface="Calibri"/>
                <a:sym typeface="Calibri"/>
              </a:rPr>
              <a:t>who:</a:t>
            </a:r>
            <a:endParaRPr b="0" i="0" u="sng" strike="noStrike" cap="none" dirty="0">
              <a:solidFill>
                <a:schemeClr val="dk1"/>
              </a:solidFill>
              <a:latin typeface="Calibri"/>
              <a:ea typeface="Calibri"/>
              <a:cs typeface="Calibri"/>
              <a:sym typeface="Calibri"/>
            </a:endParaRPr>
          </a:p>
          <a:p>
            <a:pPr marL="91440" marR="0" lvl="0" indent="-78740" algn="l" rtl="0">
              <a:lnSpc>
                <a:spcPct val="100000"/>
              </a:lnSpc>
              <a:spcBef>
                <a:spcPts val="0"/>
              </a:spcBef>
              <a:spcAft>
                <a:spcPts val="0"/>
              </a:spcAft>
              <a:buClr>
                <a:srgbClr val="231F20"/>
              </a:buClr>
              <a:buSzPts val="1200"/>
              <a:buFont typeface="Calibri"/>
              <a:buChar char="-"/>
            </a:pPr>
            <a:r>
              <a:rPr lang="en-US" b="0" i="0" u="none" strike="noStrike" cap="none" dirty="0">
                <a:solidFill>
                  <a:srgbClr val="231F20"/>
                </a:solidFill>
                <a:latin typeface="Calibri"/>
                <a:ea typeface="Calibri"/>
                <a:cs typeface="Calibri"/>
                <a:sym typeface="Calibri"/>
              </a:rPr>
              <a:t>Are </a:t>
            </a:r>
            <a:r>
              <a:rPr lang="en-US" b="0" i="0" u="none" strike="noStrike" cap="none" dirty="0" smtClean="0">
                <a:solidFill>
                  <a:srgbClr val="231F20"/>
                </a:solidFill>
                <a:latin typeface="Calibri"/>
                <a:ea typeface="Calibri"/>
                <a:cs typeface="Calibri"/>
                <a:sym typeface="Calibri"/>
              </a:rPr>
              <a:t>fully committed </a:t>
            </a:r>
            <a:r>
              <a:rPr lang="en-US" b="0" i="0" u="none" strike="noStrike" cap="none" dirty="0">
                <a:solidFill>
                  <a:srgbClr val="231F20"/>
                </a:solidFill>
                <a:latin typeface="Calibri"/>
                <a:ea typeface="Calibri"/>
                <a:cs typeface="Calibri"/>
                <a:sym typeface="Calibri"/>
              </a:rPr>
              <a:t>to being their best for the </a:t>
            </a:r>
            <a:r>
              <a:rPr lang="en-US" b="0" i="0" u="none" strike="noStrike" cap="none" dirty="0" smtClean="0">
                <a:solidFill>
                  <a:srgbClr val="231F20"/>
                </a:solidFill>
                <a:latin typeface="Calibri"/>
                <a:ea typeface="Calibri"/>
                <a:cs typeface="Calibri"/>
                <a:sym typeface="Calibri"/>
              </a:rPr>
              <a:t>children.</a:t>
            </a:r>
            <a:endParaRPr b="0" i="0" u="none" strike="noStrike" cap="none" dirty="0">
              <a:solidFill>
                <a:schemeClr val="dk1"/>
              </a:solidFill>
              <a:latin typeface="Calibri"/>
              <a:ea typeface="Calibri"/>
              <a:cs typeface="Calibri"/>
              <a:sym typeface="Calibri"/>
            </a:endParaRPr>
          </a:p>
          <a:p>
            <a:pPr marL="91440" marR="0" lvl="0" indent="-78740" algn="l" rtl="0">
              <a:lnSpc>
                <a:spcPct val="100000"/>
              </a:lnSpc>
              <a:spcBef>
                <a:spcPts val="0"/>
              </a:spcBef>
              <a:spcAft>
                <a:spcPts val="0"/>
              </a:spcAft>
              <a:buClr>
                <a:srgbClr val="231F20"/>
              </a:buClr>
              <a:buSzPts val="1200"/>
              <a:buFont typeface="Calibri"/>
              <a:buChar char="-"/>
            </a:pPr>
            <a:r>
              <a:rPr lang="en-US" dirty="0" smtClean="0">
                <a:solidFill>
                  <a:srgbClr val="231F20"/>
                </a:solidFill>
                <a:latin typeface="Calibri"/>
                <a:ea typeface="Calibri"/>
                <a:cs typeface="Calibri"/>
                <a:sym typeface="Calibri"/>
              </a:rPr>
              <a:t>Know that</a:t>
            </a:r>
            <a:r>
              <a:rPr lang="en-US" b="0" i="0" u="none" strike="noStrike" cap="none" dirty="0" smtClean="0">
                <a:solidFill>
                  <a:srgbClr val="231F20"/>
                </a:solidFill>
                <a:latin typeface="Calibri"/>
                <a:ea typeface="Calibri"/>
                <a:cs typeface="Calibri"/>
                <a:sym typeface="Calibri"/>
              </a:rPr>
              <a:t> pupils’ wellbeing is as important as their academic progress.</a:t>
            </a:r>
          </a:p>
          <a:p>
            <a:pPr marL="91440" marR="0" lvl="0" indent="-78740" algn="l" rtl="0">
              <a:lnSpc>
                <a:spcPct val="100000"/>
              </a:lnSpc>
              <a:spcBef>
                <a:spcPts val="0"/>
              </a:spcBef>
              <a:spcAft>
                <a:spcPts val="0"/>
              </a:spcAft>
              <a:buClr>
                <a:srgbClr val="231F20"/>
              </a:buClr>
              <a:buSzPts val="1200"/>
              <a:buFont typeface="Calibri"/>
              <a:buChar char="-"/>
            </a:pPr>
            <a:r>
              <a:rPr lang="en-US" b="0" i="0" u="none" strike="noStrike" cap="none" dirty="0" smtClean="0">
                <a:solidFill>
                  <a:srgbClr val="231F20"/>
                </a:solidFill>
                <a:latin typeface="Calibri"/>
                <a:ea typeface="Calibri"/>
                <a:cs typeface="Calibri"/>
                <a:sym typeface="Calibri"/>
              </a:rPr>
              <a:t>Are </a:t>
            </a:r>
            <a:r>
              <a:rPr lang="en-US" b="0" i="0" u="none" strike="noStrike" cap="none" dirty="0">
                <a:solidFill>
                  <a:srgbClr val="231F20"/>
                </a:solidFill>
                <a:latin typeface="Calibri"/>
                <a:ea typeface="Calibri"/>
                <a:cs typeface="Calibri"/>
                <a:sym typeface="Calibri"/>
              </a:rPr>
              <a:t>enthusiastic and passionate about what they do.</a:t>
            </a:r>
            <a:endParaRPr b="0" i="0" u="none" strike="noStrike" cap="none" dirty="0">
              <a:solidFill>
                <a:schemeClr val="dk1"/>
              </a:solidFill>
              <a:latin typeface="Calibri"/>
              <a:ea typeface="Calibri"/>
              <a:cs typeface="Calibri"/>
              <a:sym typeface="Calibri"/>
            </a:endParaRPr>
          </a:p>
          <a:p>
            <a:pPr marL="91440" marR="0" lvl="0" indent="-78740" algn="l" rtl="0">
              <a:lnSpc>
                <a:spcPct val="100000"/>
              </a:lnSpc>
              <a:spcBef>
                <a:spcPts val="0"/>
              </a:spcBef>
              <a:spcAft>
                <a:spcPts val="0"/>
              </a:spcAft>
              <a:buClr>
                <a:srgbClr val="231F20"/>
              </a:buClr>
              <a:buSzPts val="1200"/>
              <a:buFont typeface="Calibri"/>
              <a:buChar char="-"/>
            </a:pPr>
            <a:r>
              <a:rPr lang="en-US" b="0" i="0" u="none" strike="noStrike" cap="none" dirty="0">
                <a:solidFill>
                  <a:srgbClr val="231F20"/>
                </a:solidFill>
                <a:latin typeface="Calibri"/>
                <a:ea typeface="Calibri"/>
                <a:cs typeface="Calibri"/>
                <a:sym typeface="Calibri"/>
              </a:rPr>
              <a:t>Can enjoy themselves and their </a:t>
            </a:r>
            <a:r>
              <a:rPr lang="en-US" b="0" i="0" u="none" strike="noStrike" cap="none" dirty="0" smtClean="0">
                <a:solidFill>
                  <a:srgbClr val="231F20"/>
                </a:solidFill>
                <a:latin typeface="Calibri"/>
                <a:ea typeface="Calibri"/>
                <a:cs typeface="Calibri"/>
                <a:sym typeface="Calibri"/>
              </a:rPr>
              <a:t>work with a smi</a:t>
            </a:r>
            <a:r>
              <a:rPr lang="en-US" dirty="0" smtClean="0">
                <a:solidFill>
                  <a:srgbClr val="231F20"/>
                </a:solidFill>
                <a:latin typeface="Calibri"/>
                <a:ea typeface="Calibri"/>
                <a:cs typeface="Calibri"/>
                <a:sym typeface="Calibri"/>
              </a:rPr>
              <a:t>le and sense of humour.</a:t>
            </a:r>
            <a:endParaRPr b="0" i="0" u="none" strike="noStrike" cap="none" dirty="0">
              <a:solidFill>
                <a:schemeClr val="dk1"/>
              </a:solidFill>
              <a:latin typeface="Calibri"/>
              <a:ea typeface="Calibri"/>
              <a:cs typeface="Calibri"/>
              <a:sym typeface="Calibri"/>
            </a:endParaRPr>
          </a:p>
          <a:p>
            <a:pPr marL="91440" marR="0" lvl="0" indent="-78740" algn="l" rtl="0">
              <a:lnSpc>
                <a:spcPct val="100000"/>
              </a:lnSpc>
              <a:spcBef>
                <a:spcPts val="0"/>
              </a:spcBef>
              <a:spcAft>
                <a:spcPts val="0"/>
              </a:spcAft>
              <a:buClr>
                <a:srgbClr val="231F20"/>
              </a:buClr>
              <a:buSzPts val="1200"/>
              <a:buFont typeface="Calibri"/>
              <a:buChar char="-"/>
            </a:pPr>
            <a:r>
              <a:rPr lang="en-US" b="0" i="0" u="none" strike="noStrike" cap="none" dirty="0">
                <a:solidFill>
                  <a:srgbClr val="231F20"/>
                </a:solidFill>
                <a:latin typeface="Calibri"/>
                <a:ea typeface="Calibri"/>
                <a:cs typeface="Calibri"/>
                <a:sym typeface="Calibri"/>
              </a:rPr>
              <a:t>Are </a:t>
            </a:r>
            <a:r>
              <a:rPr lang="en-US" b="0" i="0" u="none" strike="noStrike" cap="none" dirty="0" smtClean="0">
                <a:solidFill>
                  <a:srgbClr val="231F20"/>
                </a:solidFill>
                <a:latin typeface="Calibri"/>
                <a:ea typeface="Calibri"/>
                <a:cs typeface="Calibri"/>
                <a:sym typeface="Calibri"/>
              </a:rPr>
              <a:t>ambitious </a:t>
            </a:r>
            <a:r>
              <a:rPr lang="en-US" b="0" i="0" u="none" strike="noStrike" cap="none" dirty="0">
                <a:solidFill>
                  <a:srgbClr val="231F20"/>
                </a:solidFill>
                <a:latin typeface="Calibri"/>
                <a:ea typeface="Calibri"/>
                <a:cs typeface="Calibri"/>
                <a:sym typeface="Calibri"/>
              </a:rPr>
              <a:t>for themselves and the </a:t>
            </a:r>
            <a:r>
              <a:rPr lang="en-US" b="0" i="0" u="none" strike="noStrike" cap="none" dirty="0" smtClean="0">
                <a:solidFill>
                  <a:srgbClr val="231F20"/>
                </a:solidFill>
                <a:latin typeface="Calibri"/>
                <a:ea typeface="Calibri"/>
                <a:cs typeface="Calibri"/>
                <a:sym typeface="Calibri"/>
              </a:rPr>
              <a:t>children.</a:t>
            </a:r>
            <a:endParaRPr b="0" i="0" u="none" strike="noStrike" cap="none" dirty="0">
              <a:solidFill>
                <a:schemeClr val="dk1"/>
              </a:solidFill>
              <a:latin typeface="Calibri"/>
              <a:ea typeface="Calibri"/>
              <a:cs typeface="Calibri"/>
              <a:sym typeface="Calibri"/>
            </a:endParaRPr>
          </a:p>
        </p:txBody>
      </p:sp>
      <p:sp>
        <p:nvSpPr>
          <p:cNvPr id="129" name="Google Shape;129;p11"/>
          <p:cNvSpPr/>
          <p:nvPr/>
        </p:nvSpPr>
        <p:spPr>
          <a:xfrm>
            <a:off x="0" y="5672658"/>
            <a:ext cx="3669029" cy="1475740"/>
          </a:xfrm>
          <a:custGeom>
            <a:avLst/>
            <a:gdLst/>
            <a:ahLst/>
            <a:cxnLst/>
            <a:rect l="l" t="t" r="r" b="b"/>
            <a:pathLst>
              <a:path w="3669029" h="1475740" extrusionOk="0">
                <a:moveTo>
                  <a:pt x="0" y="1475371"/>
                </a:moveTo>
                <a:lnTo>
                  <a:pt x="3668903" y="1475371"/>
                </a:lnTo>
                <a:lnTo>
                  <a:pt x="3668903" y="0"/>
                </a:lnTo>
                <a:lnTo>
                  <a:pt x="0" y="0"/>
                </a:lnTo>
                <a:lnTo>
                  <a:pt x="0" y="1475371"/>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30" name="Google Shape;130;p11"/>
          <p:cNvSpPr txBox="1"/>
          <p:nvPr/>
        </p:nvSpPr>
        <p:spPr>
          <a:xfrm>
            <a:off x="99391" y="5827559"/>
            <a:ext cx="3468757" cy="1215809"/>
          </a:xfrm>
          <a:prstGeom prst="rect">
            <a:avLst/>
          </a:prstGeom>
          <a:noFill/>
          <a:ln>
            <a:noFill/>
          </a:ln>
        </p:spPr>
        <p:txBody>
          <a:bodyPr spcFirstLastPara="1" wrap="square" lIns="0" tIns="12700" rIns="0" bIns="0" anchor="t" anchorCtr="0">
            <a:noAutofit/>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dirty="0">
                <a:solidFill>
                  <a:srgbClr val="FFFFFF"/>
                </a:solidFill>
                <a:latin typeface="Calibri"/>
                <a:ea typeface="Calibri"/>
                <a:cs typeface="Calibri"/>
                <a:sym typeface="Calibri"/>
              </a:rPr>
              <a:t>‘Teachers work together to plan the curriculum and make sure that learning is built upon in a structured way’</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dirty="0">
                <a:solidFill>
                  <a:srgbClr val="FFFFFF"/>
                </a:solidFill>
                <a:latin typeface="Calibri"/>
                <a:ea typeface="Calibri"/>
                <a:cs typeface="Calibri"/>
                <a:sym typeface="Calibri"/>
              </a:rPr>
              <a:t>HMI </a:t>
            </a:r>
            <a:r>
              <a:rPr lang="en-US" sz="1500" b="0" i="0" u="none" strike="noStrike" cap="none" dirty="0" smtClean="0">
                <a:solidFill>
                  <a:srgbClr val="FF0000"/>
                </a:solidFill>
                <a:latin typeface="Calibri"/>
                <a:ea typeface="Calibri"/>
                <a:cs typeface="Calibri"/>
                <a:sym typeface="Calibri"/>
              </a:rPr>
              <a:t>[</a:t>
            </a:r>
            <a:r>
              <a:rPr lang="en-US" sz="1500" dirty="0" smtClean="0">
                <a:solidFill>
                  <a:srgbClr val="FF0000"/>
                </a:solidFill>
                <a:latin typeface="Calibri"/>
                <a:ea typeface="Calibri"/>
                <a:cs typeface="Calibri"/>
                <a:sym typeface="Calibri"/>
              </a:rPr>
              <a:t>May 2018</a:t>
            </a:r>
            <a:r>
              <a:rPr lang="en-US" sz="1500" b="0" i="0" u="none" strike="noStrike" cap="none" dirty="0" smtClean="0">
                <a:solidFill>
                  <a:srgbClr val="FF0000"/>
                </a:solidFill>
                <a:latin typeface="Calibri"/>
                <a:ea typeface="Calibri"/>
                <a:cs typeface="Calibri"/>
                <a:sym typeface="Calibri"/>
              </a:rPr>
              <a:t>]</a:t>
            </a:r>
            <a:endParaRPr sz="1500" b="0" i="0" u="none" strike="noStrike" cap="none" dirty="0">
              <a:solidFill>
                <a:srgbClr val="FF0000"/>
              </a:solidFill>
              <a:latin typeface="Calibri"/>
              <a:ea typeface="Calibri"/>
              <a:cs typeface="Calibri"/>
              <a:sym typeface="Calibri"/>
            </a:endParaRPr>
          </a:p>
        </p:txBody>
      </p:sp>
      <p:sp>
        <p:nvSpPr>
          <p:cNvPr id="131" name="Google Shape;131;p11"/>
          <p:cNvSpPr txBox="1">
            <a:spLocks noGrp="1"/>
          </p:cNvSpPr>
          <p:nvPr>
            <p:ph type="body" idx="1"/>
          </p:nvPr>
        </p:nvSpPr>
        <p:spPr>
          <a:xfrm>
            <a:off x="4499634" y="5208711"/>
            <a:ext cx="5352289" cy="1683597"/>
          </a:xfrm>
          <a:prstGeom prst="rect">
            <a:avLst/>
          </a:prstGeom>
          <a:noFill/>
          <a:ln>
            <a:noFill/>
          </a:ln>
        </p:spPr>
        <p:txBody>
          <a:bodyPr spcFirstLastPara="1" wrap="square" lIns="0" tIns="12700" rIns="0" bIns="0" anchor="t" anchorCtr="0">
            <a:noAutofit/>
          </a:bodyPr>
          <a:lstStyle/>
          <a:p>
            <a:pPr marL="12700" marR="163830" lvl="0" indent="0" algn="just" rtl="0">
              <a:lnSpc>
                <a:spcPct val="100000"/>
              </a:lnSpc>
              <a:spcBef>
                <a:spcPts val="0"/>
              </a:spcBef>
              <a:spcAft>
                <a:spcPts val="0"/>
              </a:spcAft>
              <a:buSzPts val="1400"/>
              <a:buNone/>
            </a:pPr>
            <a:r>
              <a:rPr lang="en-US" dirty="0" smtClean="0"/>
              <a:t>All </a:t>
            </a:r>
            <a:r>
              <a:rPr lang="en-US" dirty="0"/>
              <a:t>appointments will be subject to a successful enhanced DBS check,  medical check, receipt of satisfactory references and other relevant  background checks. We are committed to safeguarding and promoting the  welfare of children and expect all staff to support this commitment.</a:t>
            </a:r>
            <a:endParaRPr dirty="0"/>
          </a:p>
          <a:p>
            <a:pPr marL="12700" marR="5080" indent="0" algn="just">
              <a:spcBef>
                <a:spcPts val="1200"/>
              </a:spcBef>
            </a:pPr>
            <a:r>
              <a:rPr lang="en-US" dirty="0"/>
              <a:t>Equal Opportunities: North Beckton Primary School has a strong commitment  to achieving equality of opportunity in both services to the community </a:t>
            </a:r>
            <a:r>
              <a:rPr lang="en-US" dirty="0" smtClean="0"/>
              <a:t>and </a:t>
            </a:r>
            <a:r>
              <a:rPr lang="en-GB" dirty="0"/>
              <a:t>the employment of people and expects all employees to understand and  promote its policies in their work.</a:t>
            </a:r>
            <a:endParaRPr lang="en-GB" dirty="0">
              <a:solidFill>
                <a:schemeClr val="dk1"/>
              </a:solidFill>
            </a:endParaRPr>
          </a:p>
          <a:p>
            <a:pPr marL="12700" marR="5080" lvl="0" indent="0" algn="just" rtl="0">
              <a:lnSpc>
                <a:spcPct val="100000"/>
              </a:lnSpc>
              <a:spcBef>
                <a:spcPts val="1200"/>
              </a:spcBef>
              <a:spcAft>
                <a:spcPts val="0"/>
              </a:spcAft>
              <a:buSzPts val="1400"/>
              <a:buNone/>
            </a:pPr>
            <a:endParaRPr dirty="0"/>
          </a:p>
        </p:txBody>
      </p:sp>
      <p:sp>
        <p:nvSpPr>
          <p:cNvPr id="132" name="Google Shape;132;p11"/>
          <p:cNvSpPr txBox="1"/>
          <p:nvPr/>
        </p:nvSpPr>
        <p:spPr>
          <a:xfrm>
            <a:off x="4235450" y="6214948"/>
            <a:ext cx="4599940" cy="391160"/>
          </a:xfrm>
          <a:prstGeom prst="rect">
            <a:avLst/>
          </a:prstGeom>
          <a:noFill/>
          <a:ln>
            <a:noFill/>
          </a:ln>
        </p:spPr>
        <p:txBody>
          <a:bodyPr spcFirstLastPara="1" wrap="square" lIns="0" tIns="12700" rIns="0" bIns="0" anchor="t" anchorCtr="0">
            <a:noAutofit/>
          </a:bodyPr>
          <a:lstStyle/>
          <a:p>
            <a:pPr marL="12700" marR="508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alibri"/>
              <a:ea typeface="Calibri"/>
              <a:cs typeface="Calibri"/>
              <a:sym typeface="Calibri"/>
            </a:endParaRPr>
          </a:p>
        </p:txBody>
      </p:sp>
      <p:pic>
        <p:nvPicPr>
          <p:cNvPr id="133" name="Google Shape;133;p11"/>
          <p:cNvPicPr preferRelativeResize="0"/>
          <p:nvPr/>
        </p:nvPicPr>
        <p:blipFill rotWithShape="1">
          <a:blip r:embed="rId4">
            <a:alphaModFix/>
          </a:blip>
          <a:srcRect/>
          <a:stretch/>
        </p:blipFill>
        <p:spPr>
          <a:xfrm>
            <a:off x="-10447" y="450850"/>
            <a:ext cx="3679476" cy="5232665"/>
          </a:xfrm>
          <a:prstGeom prst="rect">
            <a:avLst/>
          </a:prstGeom>
          <a:noFill/>
          <a:ln>
            <a:noFill/>
          </a:ln>
        </p:spPr>
      </p:pic>
      <p:sp>
        <p:nvSpPr>
          <p:cNvPr id="2" name="TextBox 1"/>
          <p:cNvSpPr txBox="1"/>
          <p:nvPr/>
        </p:nvSpPr>
        <p:spPr>
          <a:xfrm>
            <a:off x="4198374" y="2890684"/>
            <a:ext cx="5653549" cy="2031325"/>
          </a:xfrm>
          <a:prstGeom prst="rect">
            <a:avLst/>
          </a:prstGeom>
          <a:noFill/>
        </p:spPr>
        <p:txBody>
          <a:bodyPr wrap="square" rtlCol="0">
            <a:spAutoFit/>
          </a:bodyPr>
          <a:lstStyle/>
          <a:p>
            <a:pPr marL="12700" lvl="0" algn="just">
              <a:buSzPts val="1400"/>
            </a:pPr>
            <a:r>
              <a:rPr lang="en-GB" u="sng" dirty="0" smtClean="0">
                <a:latin typeface="Calibri" panose="020F0502020204030204" pitchFamily="34" charset="0"/>
              </a:rPr>
              <a:t>At North Beckton, we </a:t>
            </a:r>
            <a:r>
              <a:rPr lang="en-GB" u="sng" dirty="0">
                <a:latin typeface="Calibri" panose="020F0502020204030204" pitchFamily="34" charset="0"/>
              </a:rPr>
              <a:t>can offer:</a:t>
            </a:r>
          </a:p>
          <a:p>
            <a:pPr marL="91440" lvl="0" indent="-78740" algn="just">
              <a:buClr>
                <a:srgbClr val="231F20"/>
              </a:buClr>
              <a:buSzPts val="1200"/>
              <a:buFont typeface="Calibri"/>
              <a:buChar char="-"/>
            </a:pPr>
            <a:r>
              <a:rPr lang="en-GB" dirty="0">
                <a:latin typeface="Calibri" panose="020F0502020204030204" pitchFamily="34" charset="0"/>
              </a:rPr>
              <a:t>An exciting work place.</a:t>
            </a:r>
          </a:p>
          <a:p>
            <a:pPr marL="91440" lvl="0" indent="-78740" algn="just">
              <a:buClr>
                <a:srgbClr val="231F20"/>
              </a:buClr>
              <a:buSzPts val="1200"/>
              <a:buFont typeface="Calibri"/>
              <a:buChar char="-"/>
            </a:pPr>
            <a:r>
              <a:rPr lang="en-GB" dirty="0">
                <a:latin typeface="Calibri" panose="020F0502020204030204" pitchFamily="34" charset="0"/>
              </a:rPr>
              <a:t>A committed and hardworking team of pupils, parents, staff and governors.</a:t>
            </a:r>
          </a:p>
          <a:p>
            <a:pPr marL="91440" lvl="0" indent="-78740" algn="just">
              <a:buClr>
                <a:srgbClr val="231F20"/>
              </a:buClr>
              <a:buSzPts val="1200"/>
              <a:buFont typeface="Calibri"/>
              <a:buChar char="-"/>
            </a:pPr>
            <a:r>
              <a:rPr lang="en-GB" dirty="0">
                <a:latin typeface="Calibri" panose="020F0502020204030204" pitchFamily="34" charset="0"/>
              </a:rPr>
              <a:t>Outstanding behaviour.</a:t>
            </a:r>
          </a:p>
          <a:p>
            <a:pPr marL="91440" lvl="0" indent="-78740" algn="just">
              <a:buClr>
                <a:srgbClr val="231F20"/>
              </a:buClr>
              <a:buSzPts val="1200"/>
              <a:buFont typeface="Calibri"/>
              <a:buChar char="-"/>
            </a:pPr>
            <a:r>
              <a:rPr lang="en-GB" dirty="0">
                <a:latin typeface="Calibri" panose="020F0502020204030204" pitchFamily="34" charset="0"/>
              </a:rPr>
              <a:t>A positive, welcoming, open culture.</a:t>
            </a:r>
          </a:p>
          <a:p>
            <a:pPr marL="91440" lvl="0" indent="-78740" algn="just">
              <a:buClr>
                <a:srgbClr val="231F20"/>
              </a:buClr>
              <a:buSzPts val="1200"/>
              <a:buFont typeface="Calibri"/>
              <a:buChar char="-"/>
            </a:pPr>
            <a:r>
              <a:rPr lang="en-GB" dirty="0">
                <a:latin typeface="Calibri" panose="020F0502020204030204" pitchFamily="34" charset="0"/>
              </a:rPr>
              <a:t>Fantastic future opportunities to grow your career.</a:t>
            </a:r>
          </a:p>
          <a:p>
            <a:pPr marL="91440" lvl="0" indent="-78740" algn="just">
              <a:buClr>
                <a:srgbClr val="231F20"/>
              </a:buClr>
              <a:buSzPts val="1200"/>
              <a:buFont typeface="Calibri"/>
              <a:buChar char="-"/>
            </a:pPr>
            <a:r>
              <a:rPr lang="en-GB" dirty="0">
                <a:latin typeface="Calibri" panose="020F0502020204030204" pitchFamily="34" charset="0"/>
              </a:rPr>
              <a:t>Improved facilities and building, with a vibrant and welcoming atmosphere.</a:t>
            </a:r>
            <a:endParaRPr lang="en-GB" dirty="0">
              <a:latin typeface="Calibri" panose="020F0502020204030204" pitchFamily="34" charset="0"/>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49635" y="1101571"/>
            <a:ext cx="1792287"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1027</Words>
  <Application>Microsoft Office PowerPoint</Application>
  <PresentationFormat>Custom</PresentationFormat>
  <Paragraphs>75</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Why North Beckton?</vt:lpstr>
      <vt:lpstr>Opportunities for inspirational teachers</vt:lpstr>
      <vt:lpstr>Opportunities for inspirational teachers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we continue to grow, we are currently  looking to recruit inspiring teachers who can join our team.</dc:title>
  <dc:creator>Jane Howard</dc:creator>
  <cp:lastModifiedBy>Alison H</cp:lastModifiedBy>
  <cp:revision>8</cp:revision>
  <dcterms:modified xsi:type="dcterms:W3CDTF">2020-03-30T10:46:25Z</dcterms:modified>
</cp:coreProperties>
</file>